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4v" ContentType="video/unknown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56" r:id="rId2"/>
    <p:sldId id="258" r:id="rId3"/>
    <p:sldId id="257" r:id="rId4"/>
    <p:sldId id="260" r:id="rId5"/>
    <p:sldId id="329" r:id="rId6"/>
    <p:sldId id="268" r:id="rId7"/>
    <p:sldId id="326" r:id="rId8"/>
    <p:sldId id="269" r:id="rId9"/>
    <p:sldId id="312" r:id="rId10"/>
    <p:sldId id="271" r:id="rId11"/>
    <p:sldId id="270" r:id="rId12"/>
    <p:sldId id="313" r:id="rId13"/>
    <p:sldId id="272" r:id="rId14"/>
    <p:sldId id="314" r:id="rId15"/>
    <p:sldId id="273" r:id="rId16"/>
    <p:sldId id="263" r:id="rId17"/>
    <p:sldId id="327" r:id="rId18"/>
    <p:sldId id="328" r:id="rId19"/>
    <p:sldId id="262" r:id="rId20"/>
    <p:sldId id="317" r:id="rId21"/>
    <p:sldId id="319" r:id="rId22"/>
    <p:sldId id="318" r:id="rId23"/>
    <p:sldId id="264" r:id="rId24"/>
    <p:sldId id="267" r:id="rId25"/>
    <p:sldId id="266" r:id="rId26"/>
    <p:sldId id="281" r:id="rId27"/>
    <p:sldId id="274" r:id="rId28"/>
    <p:sldId id="275" r:id="rId29"/>
    <p:sldId id="276" r:id="rId30"/>
    <p:sldId id="277" r:id="rId31"/>
    <p:sldId id="278" r:id="rId32"/>
    <p:sldId id="303" r:id="rId33"/>
    <p:sldId id="304" r:id="rId34"/>
    <p:sldId id="305" r:id="rId35"/>
    <p:sldId id="279" r:id="rId36"/>
    <p:sldId id="324" r:id="rId37"/>
    <p:sldId id="320" r:id="rId38"/>
    <p:sldId id="325" r:id="rId39"/>
    <p:sldId id="302" r:id="rId40"/>
    <p:sldId id="280" r:id="rId41"/>
  </p:sldIdLst>
  <p:sldSz cx="9144000" cy="6858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44" autoAdjust="0"/>
    <p:restoredTop sz="75662" autoAdjust="0"/>
  </p:normalViewPr>
  <p:slideViewPr>
    <p:cSldViewPr snapToGrid="0">
      <p:cViewPr varScale="1">
        <p:scale>
          <a:sx n="60" d="100"/>
          <a:sy n="60" d="100"/>
        </p:scale>
        <p:origin x="1386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87C042-FE3D-4CC1-96D2-F19B96BC361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551F4A9-BA99-4BE1-8354-F7587F30574D}">
      <dgm:prSet phldrT="[Tekst]"/>
      <dgm:spPr/>
      <dgm:t>
        <a:bodyPr/>
        <a:lstStyle/>
        <a:p>
          <a:r>
            <a:rPr lang="nb-NO" dirty="0" smtClean="0"/>
            <a:t>2000</a:t>
          </a:r>
        </a:p>
        <a:p>
          <a:r>
            <a:rPr lang="nb-NO" dirty="0" err="1" smtClean="0"/>
            <a:t>Flexim</a:t>
          </a:r>
          <a:endParaRPr lang="nb-NO" dirty="0" smtClean="0"/>
        </a:p>
        <a:p>
          <a:r>
            <a:rPr lang="nb-NO" dirty="0" smtClean="0"/>
            <a:t>CGI</a:t>
          </a:r>
          <a:endParaRPr lang="nb-NO" dirty="0"/>
        </a:p>
      </dgm:t>
    </dgm:pt>
    <dgm:pt modelId="{C0137EFA-8AE7-4B5B-B9E7-161FA0D38629}" type="parTrans" cxnId="{EF1E5C96-FACE-47E6-A6DC-69A21C0CB933}">
      <dgm:prSet/>
      <dgm:spPr/>
      <dgm:t>
        <a:bodyPr/>
        <a:lstStyle/>
        <a:p>
          <a:endParaRPr lang="nb-NO"/>
        </a:p>
      </dgm:t>
    </dgm:pt>
    <dgm:pt modelId="{BA73802E-4BAB-4987-B801-DA50F0505FD4}" type="sibTrans" cxnId="{EF1E5C96-FACE-47E6-A6DC-69A21C0CB933}">
      <dgm:prSet/>
      <dgm:spPr/>
      <dgm:t>
        <a:bodyPr/>
        <a:lstStyle/>
        <a:p>
          <a:endParaRPr lang="nb-NO"/>
        </a:p>
      </dgm:t>
    </dgm:pt>
    <dgm:pt modelId="{540C4259-BE44-4D00-9075-A11C09B1DE58}">
      <dgm:prSet phldrT="[Tekst]"/>
      <dgm:spPr/>
      <dgm:t>
        <a:bodyPr/>
        <a:lstStyle/>
        <a:p>
          <a:r>
            <a:rPr lang="nb-NO" dirty="0" smtClean="0"/>
            <a:t>2003</a:t>
          </a:r>
        </a:p>
        <a:p>
          <a:r>
            <a:rPr lang="nb-NO" dirty="0" err="1" smtClean="0"/>
            <a:t>ArcIMS</a:t>
          </a:r>
          <a:endParaRPr lang="nb-NO" dirty="0" smtClean="0"/>
        </a:p>
        <a:p>
          <a:r>
            <a:rPr lang="nb-NO" dirty="0" smtClean="0"/>
            <a:t>CGI</a:t>
          </a:r>
          <a:endParaRPr lang="nb-NO" dirty="0"/>
        </a:p>
      </dgm:t>
    </dgm:pt>
    <dgm:pt modelId="{91EAB8BD-DF03-4A0C-B068-71246523AD39}" type="parTrans" cxnId="{938A4583-2C65-4A26-9D0F-0280D7CB36EA}">
      <dgm:prSet/>
      <dgm:spPr/>
      <dgm:t>
        <a:bodyPr/>
        <a:lstStyle/>
        <a:p>
          <a:endParaRPr lang="nb-NO"/>
        </a:p>
      </dgm:t>
    </dgm:pt>
    <dgm:pt modelId="{2EDE0A37-58C8-47F2-8325-A6D5E803EFE5}" type="sibTrans" cxnId="{938A4583-2C65-4A26-9D0F-0280D7CB36EA}">
      <dgm:prSet/>
      <dgm:spPr/>
      <dgm:t>
        <a:bodyPr/>
        <a:lstStyle/>
        <a:p>
          <a:endParaRPr lang="nb-NO"/>
        </a:p>
      </dgm:t>
    </dgm:pt>
    <dgm:pt modelId="{F1F3C3E0-BFC6-454F-897F-01784F1B4EF8}">
      <dgm:prSet phldrT="[Tekst]"/>
      <dgm:spPr/>
      <dgm:t>
        <a:bodyPr/>
        <a:lstStyle/>
        <a:p>
          <a:r>
            <a:rPr lang="nb-NO" dirty="0" smtClean="0"/>
            <a:t>2006</a:t>
          </a:r>
        </a:p>
        <a:p>
          <a:r>
            <a:rPr lang="nb-NO" dirty="0" err="1" smtClean="0"/>
            <a:t>ArcGIS</a:t>
          </a:r>
          <a:r>
            <a:rPr lang="nb-NO" dirty="0" smtClean="0"/>
            <a:t> 9.2</a:t>
          </a:r>
        </a:p>
        <a:p>
          <a:r>
            <a:rPr lang="nb-NO" dirty="0" err="1" smtClean="0"/>
            <a:t>Javascript</a:t>
          </a:r>
          <a:endParaRPr lang="nb-NO" dirty="0" smtClean="0"/>
        </a:p>
      </dgm:t>
    </dgm:pt>
    <dgm:pt modelId="{A4B6CC86-41BD-43FE-BF50-8135F877FCCC}" type="parTrans" cxnId="{56D7223A-FF0B-4199-BCD5-83805B0F0B3C}">
      <dgm:prSet/>
      <dgm:spPr/>
      <dgm:t>
        <a:bodyPr/>
        <a:lstStyle/>
        <a:p>
          <a:endParaRPr lang="nb-NO"/>
        </a:p>
      </dgm:t>
    </dgm:pt>
    <dgm:pt modelId="{527C71E1-D29B-4610-9A3F-6C984F6AD82D}" type="sibTrans" cxnId="{56D7223A-FF0B-4199-BCD5-83805B0F0B3C}">
      <dgm:prSet/>
      <dgm:spPr/>
      <dgm:t>
        <a:bodyPr/>
        <a:lstStyle/>
        <a:p>
          <a:endParaRPr lang="nb-NO"/>
        </a:p>
      </dgm:t>
    </dgm:pt>
    <dgm:pt modelId="{92147F0A-B7EA-44DB-BE37-12065B74A1D4}">
      <dgm:prSet phldrT="[Tekst]"/>
      <dgm:spPr/>
      <dgm:t>
        <a:bodyPr/>
        <a:lstStyle/>
        <a:p>
          <a:r>
            <a:rPr lang="nb-NO" dirty="0" smtClean="0"/>
            <a:t>2007</a:t>
          </a:r>
        </a:p>
        <a:p>
          <a:r>
            <a:rPr lang="nb-NO" dirty="0" err="1" smtClean="0"/>
            <a:t>Norkart</a:t>
          </a:r>
          <a:r>
            <a:rPr lang="nb-NO" dirty="0" smtClean="0"/>
            <a:t> WMS</a:t>
          </a:r>
        </a:p>
        <a:p>
          <a:r>
            <a:rPr lang="nb-NO" dirty="0" err="1" smtClean="0"/>
            <a:t>OpenLayers</a:t>
          </a:r>
          <a:r>
            <a:rPr lang="nb-NO" dirty="0" smtClean="0"/>
            <a:t> 2</a:t>
          </a:r>
        </a:p>
      </dgm:t>
    </dgm:pt>
    <dgm:pt modelId="{D0E6ACA2-106A-4B29-9A4A-35F242D45B8C}" type="parTrans" cxnId="{FB09C823-6822-4D41-9734-CE486A8C3A76}">
      <dgm:prSet/>
      <dgm:spPr/>
      <dgm:t>
        <a:bodyPr/>
        <a:lstStyle/>
        <a:p>
          <a:endParaRPr lang="nb-NO"/>
        </a:p>
      </dgm:t>
    </dgm:pt>
    <dgm:pt modelId="{FFAC23AD-F095-482F-92A6-049851D21F4E}" type="sibTrans" cxnId="{FB09C823-6822-4D41-9734-CE486A8C3A76}">
      <dgm:prSet/>
      <dgm:spPr/>
      <dgm:t>
        <a:bodyPr/>
        <a:lstStyle/>
        <a:p>
          <a:endParaRPr lang="nb-NO"/>
        </a:p>
      </dgm:t>
    </dgm:pt>
    <dgm:pt modelId="{7D9B0A32-C507-4C4C-842E-3D5B7FAF7C7C}" type="pres">
      <dgm:prSet presAssocID="{3687C042-FE3D-4CC1-96D2-F19B96BC3614}" presName="Name0" presStyleCnt="0">
        <dgm:presLayoutVars>
          <dgm:dir/>
          <dgm:animLvl val="lvl"/>
          <dgm:resizeHandles val="exact"/>
        </dgm:presLayoutVars>
      </dgm:prSet>
      <dgm:spPr/>
    </dgm:pt>
    <dgm:pt modelId="{EE3983AE-32AA-4735-8F9D-1AB4D67D25FF}" type="pres">
      <dgm:prSet presAssocID="{1551F4A9-BA99-4BE1-8354-F7587F30574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E674324-DA5C-4AB6-88E4-EE03521838E9}" type="pres">
      <dgm:prSet presAssocID="{BA73802E-4BAB-4987-B801-DA50F0505FD4}" presName="parTxOnlySpace" presStyleCnt="0"/>
      <dgm:spPr/>
    </dgm:pt>
    <dgm:pt modelId="{CAE52A29-798C-4D8C-BEB2-96D6FDB980EF}" type="pres">
      <dgm:prSet presAssocID="{540C4259-BE44-4D00-9075-A11C09B1DE5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FC5E8F5-CFFE-4C59-A03C-505496E7A661}" type="pres">
      <dgm:prSet presAssocID="{2EDE0A37-58C8-47F2-8325-A6D5E803EFE5}" presName="parTxOnlySpace" presStyleCnt="0"/>
      <dgm:spPr/>
    </dgm:pt>
    <dgm:pt modelId="{4F0FF172-5F39-4DD8-BC25-11FF5A066E56}" type="pres">
      <dgm:prSet presAssocID="{F1F3C3E0-BFC6-454F-897F-01784F1B4EF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D4A138A-CBBD-4656-A330-1B66F501895E}" type="pres">
      <dgm:prSet presAssocID="{527C71E1-D29B-4610-9A3F-6C984F6AD82D}" presName="parTxOnlySpace" presStyleCnt="0"/>
      <dgm:spPr/>
    </dgm:pt>
    <dgm:pt modelId="{4BBC52CE-15CD-4599-9A46-BA1039C379F7}" type="pres">
      <dgm:prSet presAssocID="{92147F0A-B7EA-44DB-BE37-12065B74A1D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9D48C1C9-1BC9-4D95-B908-F1E20F0BA046}" type="presOf" srcId="{92147F0A-B7EA-44DB-BE37-12065B74A1D4}" destId="{4BBC52CE-15CD-4599-9A46-BA1039C379F7}" srcOrd="0" destOrd="0" presId="urn:microsoft.com/office/officeart/2005/8/layout/chevron1"/>
    <dgm:cxn modelId="{EF1E5C96-FACE-47E6-A6DC-69A21C0CB933}" srcId="{3687C042-FE3D-4CC1-96D2-F19B96BC3614}" destId="{1551F4A9-BA99-4BE1-8354-F7587F30574D}" srcOrd="0" destOrd="0" parTransId="{C0137EFA-8AE7-4B5B-B9E7-161FA0D38629}" sibTransId="{BA73802E-4BAB-4987-B801-DA50F0505FD4}"/>
    <dgm:cxn modelId="{AE32EA7F-3DBE-45F6-A37E-E27C0DBDC208}" type="presOf" srcId="{3687C042-FE3D-4CC1-96D2-F19B96BC3614}" destId="{7D9B0A32-C507-4C4C-842E-3D5B7FAF7C7C}" srcOrd="0" destOrd="0" presId="urn:microsoft.com/office/officeart/2005/8/layout/chevron1"/>
    <dgm:cxn modelId="{5D22595A-E24B-48D0-BB91-107A3E2EE1C8}" type="presOf" srcId="{540C4259-BE44-4D00-9075-A11C09B1DE58}" destId="{CAE52A29-798C-4D8C-BEB2-96D6FDB980EF}" srcOrd="0" destOrd="0" presId="urn:microsoft.com/office/officeart/2005/8/layout/chevron1"/>
    <dgm:cxn modelId="{9A5936C6-8553-413B-BBEA-9556AC6B9010}" type="presOf" srcId="{F1F3C3E0-BFC6-454F-897F-01784F1B4EF8}" destId="{4F0FF172-5F39-4DD8-BC25-11FF5A066E56}" srcOrd="0" destOrd="0" presId="urn:microsoft.com/office/officeart/2005/8/layout/chevron1"/>
    <dgm:cxn modelId="{FB09C823-6822-4D41-9734-CE486A8C3A76}" srcId="{3687C042-FE3D-4CC1-96D2-F19B96BC3614}" destId="{92147F0A-B7EA-44DB-BE37-12065B74A1D4}" srcOrd="3" destOrd="0" parTransId="{D0E6ACA2-106A-4B29-9A4A-35F242D45B8C}" sibTransId="{FFAC23AD-F095-482F-92A6-049851D21F4E}"/>
    <dgm:cxn modelId="{56D7223A-FF0B-4199-BCD5-83805B0F0B3C}" srcId="{3687C042-FE3D-4CC1-96D2-F19B96BC3614}" destId="{F1F3C3E0-BFC6-454F-897F-01784F1B4EF8}" srcOrd="2" destOrd="0" parTransId="{A4B6CC86-41BD-43FE-BF50-8135F877FCCC}" sibTransId="{527C71E1-D29B-4610-9A3F-6C984F6AD82D}"/>
    <dgm:cxn modelId="{A699991A-8515-4C4C-B3C6-F738D47EBFE3}" type="presOf" srcId="{1551F4A9-BA99-4BE1-8354-F7587F30574D}" destId="{EE3983AE-32AA-4735-8F9D-1AB4D67D25FF}" srcOrd="0" destOrd="0" presId="urn:microsoft.com/office/officeart/2005/8/layout/chevron1"/>
    <dgm:cxn modelId="{938A4583-2C65-4A26-9D0F-0280D7CB36EA}" srcId="{3687C042-FE3D-4CC1-96D2-F19B96BC3614}" destId="{540C4259-BE44-4D00-9075-A11C09B1DE58}" srcOrd="1" destOrd="0" parTransId="{91EAB8BD-DF03-4A0C-B068-71246523AD39}" sibTransId="{2EDE0A37-58C8-47F2-8325-A6D5E803EFE5}"/>
    <dgm:cxn modelId="{79DDA840-FBDB-47E7-ADC6-DF9F34BB426F}" type="presParOf" srcId="{7D9B0A32-C507-4C4C-842E-3D5B7FAF7C7C}" destId="{EE3983AE-32AA-4735-8F9D-1AB4D67D25FF}" srcOrd="0" destOrd="0" presId="urn:microsoft.com/office/officeart/2005/8/layout/chevron1"/>
    <dgm:cxn modelId="{1779793D-C5A2-41E2-920F-106C8AB196E4}" type="presParOf" srcId="{7D9B0A32-C507-4C4C-842E-3D5B7FAF7C7C}" destId="{0E674324-DA5C-4AB6-88E4-EE03521838E9}" srcOrd="1" destOrd="0" presId="urn:microsoft.com/office/officeart/2005/8/layout/chevron1"/>
    <dgm:cxn modelId="{A58D8C0C-3ABA-4084-8953-CC27176E90AA}" type="presParOf" srcId="{7D9B0A32-C507-4C4C-842E-3D5B7FAF7C7C}" destId="{CAE52A29-798C-4D8C-BEB2-96D6FDB980EF}" srcOrd="2" destOrd="0" presId="urn:microsoft.com/office/officeart/2005/8/layout/chevron1"/>
    <dgm:cxn modelId="{F9D47389-B661-424B-A573-2FD03554F452}" type="presParOf" srcId="{7D9B0A32-C507-4C4C-842E-3D5B7FAF7C7C}" destId="{4FC5E8F5-CFFE-4C59-A03C-505496E7A661}" srcOrd="3" destOrd="0" presId="urn:microsoft.com/office/officeart/2005/8/layout/chevron1"/>
    <dgm:cxn modelId="{B1B18D88-36EE-40E4-8932-F5188467C561}" type="presParOf" srcId="{7D9B0A32-C507-4C4C-842E-3D5B7FAF7C7C}" destId="{4F0FF172-5F39-4DD8-BC25-11FF5A066E56}" srcOrd="4" destOrd="0" presId="urn:microsoft.com/office/officeart/2005/8/layout/chevron1"/>
    <dgm:cxn modelId="{3944D1B4-7B7C-43C2-8671-AD4D88FAEBF9}" type="presParOf" srcId="{7D9B0A32-C507-4C4C-842E-3D5B7FAF7C7C}" destId="{CD4A138A-CBBD-4656-A330-1B66F501895E}" srcOrd="5" destOrd="0" presId="urn:microsoft.com/office/officeart/2005/8/layout/chevron1"/>
    <dgm:cxn modelId="{5E7FFAC2-E6F4-4880-B782-B14295D7393D}" type="presParOf" srcId="{7D9B0A32-C507-4C4C-842E-3D5B7FAF7C7C}" destId="{4BBC52CE-15CD-4599-9A46-BA1039C379F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87C042-FE3D-4CC1-96D2-F19B96BC361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551F4A9-BA99-4BE1-8354-F7587F30574D}">
      <dgm:prSet phldrT="[Tekst]"/>
      <dgm:spPr/>
      <dgm:t>
        <a:bodyPr/>
        <a:lstStyle/>
        <a:p>
          <a:r>
            <a:rPr lang="nb-NO" dirty="0" smtClean="0"/>
            <a:t>2008</a:t>
          </a:r>
        </a:p>
        <a:p>
          <a:r>
            <a:rPr lang="nb-NO" dirty="0" smtClean="0"/>
            <a:t>3D-kart</a:t>
          </a:r>
          <a:endParaRPr lang="nb-NO" dirty="0"/>
        </a:p>
      </dgm:t>
    </dgm:pt>
    <dgm:pt modelId="{C0137EFA-8AE7-4B5B-B9E7-161FA0D38629}" type="parTrans" cxnId="{EF1E5C96-FACE-47E6-A6DC-69A21C0CB933}">
      <dgm:prSet/>
      <dgm:spPr/>
      <dgm:t>
        <a:bodyPr/>
        <a:lstStyle/>
        <a:p>
          <a:endParaRPr lang="nb-NO"/>
        </a:p>
      </dgm:t>
    </dgm:pt>
    <dgm:pt modelId="{BA73802E-4BAB-4987-B801-DA50F0505FD4}" type="sibTrans" cxnId="{EF1E5C96-FACE-47E6-A6DC-69A21C0CB933}">
      <dgm:prSet/>
      <dgm:spPr/>
      <dgm:t>
        <a:bodyPr/>
        <a:lstStyle/>
        <a:p>
          <a:endParaRPr lang="nb-NO"/>
        </a:p>
      </dgm:t>
    </dgm:pt>
    <dgm:pt modelId="{540C4259-BE44-4D00-9075-A11C09B1DE58}">
      <dgm:prSet phldrT="[Tekst]"/>
      <dgm:spPr/>
      <dgm:t>
        <a:bodyPr/>
        <a:lstStyle/>
        <a:p>
          <a:r>
            <a:rPr lang="nb-NO" dirty="0" smtClean="0"/>
            <a:t>2009</a:t>
          </a:r>
        </a:p>
        <a:p>
          <a:r>
            <a:rPr lang="nb-NO" dirty="0" smtClean="0"/>
            <a:t>Gatebilder</a:t>
          </a:r>
          <a:endParaRPr lang="nb-NO" dirty="0"/>
        </a:p>
      </dgm:t>
    </dgm:pt>
    <dgm:pt modelId="{91EAB8BD-DF03-4A0C-B068-71246523AD39}" type="parTrans" cxnId="{938A4583-2C65-4A26-9D0F-0280D7CB36EA}">
      <dgm:prSet/>
      <dgm:spPr/>
      <dgm:t>
        <a:bodyPr/>
        <a:lstStyle/>
        <a:p>
          <a:endParaRPr lang="nb-NO"/>
        </a:p>
      </dgm:t>
    </dgm:pt>
    <dgm:pt modelId="{2EDE0A37-58C8-47F2-8325-A6D5E803EFE5}" type="sibTrans" cxnId="{938A4583-2C65-4A26-9D0F-0280D7CB36EA}">
      <dgm:prSet/>
      <dgm:spPr/>
      <dgm:t>
        <a:bodyPr/>
        <a:lstStyle/>
        <a:p>
          <a:endParaRPr lang="nb-NO"/>
        </a:p>
      </dgm:t>
    </dgm:pt>
    <dgm:pt modelId="{F1F3C3E0-BFC6-454F-897F-01784F1B4EF8}">
      <dgm:prSet phldrT="[Tekst]"/>
      <dgm:spPr/>
      <dgm:t>
        <a:bodyPr/>
        <a:lstStyle/>
        <a:p>
          <a:r>
            <a:rPr lang="nb-NO" dirty="0" smtClean="0"/>
            <a:t>2011</a:t>
          </a:r>
        </a:p>
        <a:p>
          <a:r>
            <a:rPr lang="nb-NO" dirty="0" err="1" smtClean="0"/>
            <a:t>Responsive</a:t>
          </a:r>
          <a:endParaRPr lang="nb-NO" dirty="0" smtClean="0"/>
        </a:p>
      </dgm:t>
    </dgm:pt>
    <dgm:pt modelId="{A4B6CC86-41BD-43FE-BF50-8135F877FCCC}" type="parTrans" cxnId="{56D7223A-FF0B-4199-BCD5-83805B0F0B3C}">
      <dgm:prSet/>
      <dgm:spPr/>
      <dgm:t>
        <a:bodyPr/>
        <a:lstStyle/>
        <a:p>
          <a:endParaRPr lang="nb-NO"/>
        </a:p>
      </dgm:t>
    </dgm:pt>
    <dgm:pt modelId="{527C71E1-D29B-4610-9A3F-6C984F6AD82D}" type="sibTrans" cxnId="{56D7223A-FF0B-4199-BCD5-83805B0F0B3C}">
      <dgm:prSet/>
      <dgm:spPr/>
      <dgm:t>
        <a:bodyPr/>
        <a:lstStyle/>
        <a:p>
          <a:endParaRPr lang="nb-NO"/>
        </a:p>
      </dgm:t>
    </dgm:pt>
    <dgm:pt modelId="{92147F0A-B7EA-44DB-BE37-12065B74A1D4}">
      <dgm:prSet phldrT="[Tekst]"/>
      <dgm:spPr/>
      <dgm:t>
        <a:bodyPr/>
        <a:lstStyle/>
        <a:p>
          <a:r>
            <a:rPr lang="nb-NO" dirty="0" smtClean="0"/>
            <a:t>2012</a:t>
          </a:r>
        </a:p>
        <a:p>
          <a:r>
            <a:rPr lang="nb-NO" dirty="0" smtClean="0"/>
            <a:t>Kart i native </a:t>
          </a:r>
          <a:r>
            <a:rPr lang="nb-NO" dirty="0" err="1" smtClean="0"/>
            <a:t>app</a:t>
          </a:r>
          <a:endParaRPr lang="nb-NO" dirty="0" smtClean="0"/>
        </a:p>
      </dgm:t>
    </dgm:pt>
    <dgm:pt modelId="{D0E6ACA2-106A-4B29-9A4A-35F242D45B8C}" type="parTrans" cxnId="{FB09C823-6822-4D41-9734-CE486A8C3A76}">
      <dgm:prSet/>
      <dgm:spPr/>
      <dgm:t>
        <a:bodyPr/>
        <a:lstStyle/>
        <a:p>
          <a:endParaRPr lang="nb-NO"/>
        </a:p>
      </dgm:t>
    </dgm:pt>
    <dgm:pt modelId="{FFAC23AD-F095-482F-92A6-049851D21F4E}" type="sibTrans" cxnId="{FB09C823-6822-4D41-9734-CE486A8C3A76}">
      <dgm:prSet/>
      <dgm:spPr/>
      <dgm:t>
        <a:bodyPr/>
        <a:lstStyle/>
        <a:p>
          <a:endParaRPr lang="nb-NO"/>
        </a:p>
      </dgm:t>
    </dgm:pt>
    <dgm:pt modelId="{355DD84A-D0FF-40AF-92C1-B5798A3099AD}">
      <dgm:prSet phldrT="[Tekst]"/>
      <dgm:spPr/>
      <dgm:t>
        <a:bodyPr/>
        <a:lstStyle/>
        <a:p>
          <a:r>
            <a:rPr lang="nb-NO" smtClean="0"/>
            <a:t>2014</a:t>
          </a:r>
        </a:p>
        <a:p>
          <a:r>
            <a:rPr lang="nb-NO" smtClean="0"/>
            <a:t>Retina/HD-tiles</a:t>
          </a:r>
          <a:endParaRPr lang="nb-NO" dirty="0" smtClean="0"/>
        </a:p>
      </dgm:t>
    </dgm:pt>
    <dgm:pt modelId="{844BF498-CBF8-4068-B207-2BBB432E8B81}" type="parTrans" cxnId="{13B78AA7-03E3-45BC-82CD-E9F33196029C}">
      <dgm:prSet/>
      <dgm:spPr/>
      <dgm:t>
        <a:bodyPr/>
        <a:lstStyle/>
        <a:p>
          <a:endParaRPr lang="en-GB"/>
        </a:p>
      </dgm:t>
    </dgm:pt>
    <dgm:pt modelId="{2EE89586-FEC6-4A54-B5C9-CFFFC47D169E}" type="sibTrans" cxnId="{13B78AA7-03E3-45BC-82CD-E9F33196029C}">
      <dgm:prSet/>
      <dgm:spPr/>
      <dgm:t>
        <a:bodyPr/>
        <a:lstStyle/>
        <a:p>
          <a:endParaRPr lang="en-GB"/>
        </a:p>
      </dgm:t>
    </dgm:pt>
    <dgm:pt modelId="{7D9B0A32-C507-4C4C-842E-3D5B7FAF7C7C}" type="pres">
      <dgm:prSet presAssocID="{3687C042-FE3D-4CC1-96D2-F19B96BC3614}" presName="Name0" presStyleCnt="0">
        <dgm:presLayoutVars>
          <dgm:dir/>
          <dgm:animLvl val="lvl"/>
          <dgm:resizeHandles val="exact"/>
        </dgm:presLayoutVars>
      </dgm:prSet>
      <dgm:spPr/>
    </dgm:pt>
    <dgm:pt modelId="{EE3983AE-32AA-4735-8F9D-1AB4D67D25FF}" type="pres">
      <dgm:prSet presAssocID="{1551F4A9-BA99-4BE1-8354-F7587F30574D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0E674324-DA5C-4AB6-88E4-EE03521838E9}" type="pres">
      <dgm:prSet presAssocID="{BA73802E-4BAB-4987-B801-DA50F0505FD4}" presName="parTxOnlySpace" presStyleCnt="0"/>
      <dgm:spPr/>
    </dgm:pt>
    <dgm:pt modelId="{CAE52A29-798C-4D8C-BEB2-96D6FDB980EF}" type="pres">
      <dgm:prSet presAssocID="{540C4259-BE44-4D00-9075-A11C09B1DE5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4FC5E8F5-CFFE-4C59-A03C-505496E7A661}" type="pres">
      <dgm:prSet presAssocID="{2EDE0A37-58C8-47F2-8325-A6D5E803EFE5}" presName="parTxOnlySpace" presStyleCnt="0"/>
      <dgm:spPr/>
    </dgm:pt>
    <dgm:pt modelId="{4F0FF172-5F39-4DD8-BC25-11FF5A066E56}" type="pres">
      <dgm:prSet presAssocID="{F1F3C3E0-BFC6-454F-897F-01784F1B4EF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D4A138A-CBBD-4656-A330-1B66F501895E}" type="pres">
      <dgm:prSet presAssocID="{527C71E1-D29B-4610-9A3F-6C984F6AD82D}" presName="parTxOnlySpace" presStyleCnt="0"/>
      <dgm:spPr/>
    </dgm:pt>
    <dgm:pt modelId="{4BBC52CE-15CD-4599-9A46-BA1039C379F7}" type="pres">
      <dgm:prSet presAssocID="{92147F0A-B7EA-44DB-BE37-12065B74A1D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72C5A766-2C86-4933-9FFD-B26320013C07}" type="pres">
      <dgm:prSet presAssocID="{FFAC23AD-F095-482F-92A6-049851D21F4E}" presName="parTxOnlySpace" presStyleCnt="0"/>
      <dgm:spPr/>
    </dgm:pt>
    <dgm:pt modelId="{319990D6-6FCB-436D-BF36-5F0974938D0B}" type="pres">
      <dgm:prSet presAssocID="{355DD84A-D0FF-40AF-92C1-B5798A3099A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F8527D8-794F-4C0B-9EE7-B6A956A4C8A4}" type="presOf" srcId="{540C4259-BE44-4D00-9075-A11C09B1DE58}" destId="{CAE52A29-798C-4D8C-BEB2-96D6FDB980EF}" srcOrd="0" destOrd="0" presId="urn:microsoft.com/office/officeart/2005/8/layout/chevron1"/>
    <dgm:cxn modelId="{938A4583-2C65-4A26-9D0F-0280D7CB36EA}" srcId="{3687C042-FE3D-4CC1-96D2-F19B96BC3614}" destId="{540C4259-BE44-4D00-9075-A11C09B1DE58}" srcOrd="1" destOrd="0" parTransId="{91EAB8BD-DF03-4A0C-B068-71246523AD39}" sibTransId="{2EDE0A37-58C8-47F2-8325-A6D5E803EFE5}"/>
    <dgm:cxn modelId="{3CBCABAE-6AAF-4824-9A89-0FAAFC208E11}" type="presOf" srcId="{355DD84A-D0FF-40AF-92C1-B5798A3099AD}" destId="{319990D6-6FCB-436D-BF36-5F0974938D0B}" srcOrd="0" destOrd="0" presId="urn:microsoft.com/office/officeart/2005/8/layout/chevron1"/>
    <dgm:cxn modelId="{B266A016-175E-405A-996D-DD196C36B1B4}" type="presOf" srcId="{92147F0A-B7EA-44DB-BE37-12065B74A1D4}" destId="{4BBC52CE-15CD-4599-9A46-BA1039C379F7}" srcOrd="0" destOrd="0" presId="urn:microsoft.com/office/officeart/2005/8/layout/chevron1"/>
    <dgm:cxn modelId="{EF1E5C96-FACE-47E6-A6DC-69A21C0CB933}" srcId="{3687C042-FE3D-4CC1-96D2-F19B96BC3614}" destId="{1551F4A9-BA99-4BE1-8354-F7587F30574D}" srcOrd="0" destOrd="0" parTransId="{C0137EFA-8AE7-4B5B-B9E7-161FA0D38629}" sibTransId="{BA73802E-4BAB-4987-B801-DA50F0505FD4}"/>
    <dgm:cxn modelId="{BDBC40B8-D301-46F9-A195-52016A983A33}" type="presOf" srcId="{F1F3C3E0-BFC6-454F-897F-01784F1B4EF8}" destId="{4F0FF172-5F39-4DD8-BC25-11FF5A066E56}" srcOrd="0" destOrd="0" presId="urn:microsoft.com/office/officeart/2005/8/layout/chevron1"/>
    <dgm:cxn modelId="{FB09C823-6822-4D41-9734-CE486A8C3A76}" srcId="{3687C042-FE3D-4CC1-96D2-F19B96BC3614}" destId="{92147F0A-B7EA-44DB-BE37-12065B74A1D4}" srcOrd="3" destOrd="0" parTransId="{D0E6ACA2-106A-4B29-9A4A-35F242D45B8C}" sibTransId="{FFAC23AD-F095-482F-92A6-049851D21F4E}"/>
    <dgm:cxn modelId="{56D7223A-FF0B-4199-BCD5-83805B0F0B3C}" srcId="{3687C042-FE3D-4CC1-96D2-F19B96BC3614}" destId="{F1F3C3E0-BFC6-454F-897F-01784F1B4EF8}" srcOrd="2" destOrd="0" parTransId="{A4B6CC86-41BD-43FE-BF50-8135F877FCCC}" sibTransId="{527C71E1-D29B-4610-9A3F-6C984F6AD82D}"/>
    <dgm:cxn modelId="{1C372AA5-B03E-4D45-AF03-5D0127D76224}" type="presOf" srcId="{3687C042-FE3D-4CC1-96D2-F19B96BC3614}" destId="{7D9B0A32-C507-4C4C-842E-3D5B7FAF7C7C}" srcOrd="0" destOrd="0" presId="urn:microsoft.com/office/officeart/2005/8/layout/chevron1"/>
    <dgm:cxn modelId="{13B78AA7-03E3-45BC-82CD-E9F33196029C}" srcId="{3687C042-FE3D-4CC1-96D2-F19B96BC3614}" destId="{355DD84A-D0FF-40AF-92C1-B5798A3099AD}" srcOrd="4" destOrd="0" parTransId="{844BF498-CBF8-4068-B207-2BBB432E8B81}" sibTransId="{2EE89586-FEC6-4A54-B5C9-CFFFC47D169E}"/>
    <dgm:cxn modelId="{205EC840-719A-4F64-AC76-95D97AF1B799}" type="presOf" srcId="{1551F4A9-BA99-4BE1-8354-F7587F30574D}" destId="{EE3983AE-32AA-4735-8F9D-1AB4D67D25FF}" srcOrd="0" destOrd="0" presId="urn:microsoft.com/office/officeart/2005/8/layout/chevron1"/>
    <dgm:cxn modelId="{950BEA8E-8DD5-4A02-A1AB-BCA3A9BEFD33}" type="presParOf" srcId="{7D9B0A32-C507-4C4C-842E-3D5B7FAF7C7C}" destId="{EE3983AE-32AA-4735-8F9D-1AB4D67D25FF}" srcOrd="0" destOrd="0" presId="urn:microsoft.com/office/officeart/2005/8/layout/chevron1"/>
    <dgm:cxn modelId="{D5A13BBA-A937-4509-98EC-BD394E3A2160}" type="presParOf" srcId="{7D9B0A32-C507-4C4C-842E-3D5B7FAF7C7C}" destId="{0E674324-DA5C-4AB6-88E4-EE03521838E9}" srcOrd="1" destOrd="0" presId="urn:microsoft.com/office/officeart/2005/8/layout/chevron1"/>
    <dgm:cxn modelId="{3F15FB37-8A42-42E7-9270-1344C8B7CC2D}" type="presParOf" srcId="{7D9B0A32-C507-4C4C-842E-3D5B7FAF7C7C}" destId="{CAE52A29-798C-4D8C-BEB2-96D6FDB980EF}" srcOrd="2" destOrd="0" presId="urn:microsoft.com/office/officeart/2005/8/layout/chevron1"/>
    <dgm:cxn modelId="{96E0672E-6A1C-44A3-A873-4029BE6FB1C0}" type="presParOf" srcId="{7D9B0A32-C507-4C4C-842E-3D5B7FAF7C7C}" destId="{4FC5E8F5-CFFE-4C59-A03C-505496E7A661}" srcOrd="3" destOrd="0" presId="urn:microsoft.com/office/officeart/2005/8/layout/chevron1"/>
    <dgm:cxn modelId="{BA48659E-3823-4EBF-A8EF-EB2D03C1D854}" type="presParOf" srcId="{7D9B0A32-C507-4C4C-842E-3D5B7FAF7C7C}" destId="{4F0FF172-5F39-4DD8-BC25-11FF5A066E56}" srcOrd="4" destOrd="0" presId="urn:microsoft.com/office/officeart/2005/8/layout/chevron1"/>
    <dgm:cxn modelId="{595DEB77-FAFD-4954-BC11-1A92F1F21981}" type="presParOf" srcId="{7D9B0A32-C507-4C4C-842E-3D5B7FAF7C7C}" destId="{CD4A138A-CBBD-4656-A330-1B66F501895E}" srcOrd="5" destOrd="0" presId="urn:microsoft.com/office/officeart/2005/8/layout/chevron1"/>
    <dgm:cxn modelId="{0D5BC8BE-88B5-44FA-9C4C-46B2D311B3F3}" type="presParOf" srcId="{7D9B0A32-C507-4C4C-842E-3D5B7FAF7C7C}" destId="{4BBC52CE-15CD-4599-9A46-BA1039C379F7}" srcOrd="6" destOrd="0" presId="urn:microsoft.com/office/officeart/2005/8/layout/chevron1"/>
    <dgm:cxn modelId="{BC74FB2D-B94F-478B-B21B-1DCB0FEB82DE}" type="presParOf" srcId="{7D9B0A32-C507-4C4C-842E-3D5B7FAF7C7C}" destId="{72C5A766-2C86-4933-9FFD-B26320013C07}" srcOrd="7" destOrd="0" presId="urn:microsoft.com/office/officeart/2005/8/layout/chevron1"/>
    <dgm:cxn modelId="{B6FD8DBE-E289-47DE-8901-76494CF7F535}" type="presParOf" srcId="{7D9B0A32-C507-4C4C-842E-3D5B7FAF7C7C}" destId="{319990D6-6FCB-436D-BF36-5F0974938D0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983AE-32AA-4735-8F9D-1AB4D67D25FF}">
      <dsp:nvSpPr>
        <dsp:cNvPr id="0" name=""/>
        <dsp:cNvSpPr/>
      </dsp:nvSpPr>
      <dsp:spPr>
        <a:xfrm>
          <a:off x="3502" y="670676"/>
          <a:ext cx="2039101" cy="8156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400" kern="1200" dirty="0" smtClean="0"/>
            <a:t>2000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400" kern="1200" dirty="0" err="1" smtClean="0"/>
            <a:t>Flexim</a:t>
          </a:r>
          <a:endParaRPr lang="nb-NO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400" kern="1200" dirty="0" smtClean="0"/>
            <a:t>CGI</a:t>
          </a:r>
          <a:endParaRPr lang="nb-NO" sz="1400" kern="1200" dirty="0"/>
        </a:p>
      </dsp:txBody>
      <dsp:txXfrm>
        <a:off x="411322" y="670676"/>
        <a:ext cx="1223461" cy="815640"/>
      </dsp:txXfrm>
    </dsp:sp>
    <dsp:sp modelId="{CAE52A29-798C-4D8C-BEB2-96D6FDB980EF}">
      <dsp:nvSpPr>
        <dsp:cNvPr id="0" name=""/>
        <dsp:cNvSpPr/>
      </dsp:nvSpPr>
      <dsp:spPr>
        <a:xfrm>
          <a:off x="1838694" y="670676"/>
          <a:ext cx="2039101" cy="8156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400" kern="1200" dirty="0" smtClean="0"/>
            <a:t>2003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400" kern="1200" dirty="0" err="1" smtClean="0"/>
            <a:t>ArcIMS</a:t>
          </a:r>
          <a:endParaRPr lang="nb-NO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400" kern="1200" dirty="0" smtClean="0"/>
            <a:t>CGI</a:t>
          </a:r>
          <a:endParaRPr lang="nb-NO" sz="1400" kern="1200" dirty="0"/>
        </a:p>
      </dsp:txBody>
      <dsp:txXfrm>
        <a:off x="2246514" y="670676"/>
        <a:ext cx="1223461" cy="815640"/>
      </dsp:txXfrm>
    </dsp:sp>
    <dsp:sp modelId="{4F0FF172-5F39-4DD8-BC25-11FF5A066E56}">
      <dsp:nvSpPr>
        <dsp:cNvPr id="0" name=""/>
        <dsp:cNvSpPr/>
      </dsp:nvSpPr>
      <dsp:spPr>
        <a:xfrm>
          <a:off x="3673886" y="670676"/>
          <a:ext cx="2039101" cy="8156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400" kern="1200" dirty="0" smtClean="0"/>
            <a:t>2006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400" kern="1200" dirty="0" err="1" smtClean="0"/>
            <a:t>ArcGIS</a:t>
          </a:r>
          <a:r>
            <a:rPr lang="nb-NO" sz="1400" kern="1200" dirty="0" smtClean="0"/>
            <a:t> 9.2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400" kern="1200" dirty="0" err="1" smtClean="0"/>
            <a:t>Javascript</a:t>
          </a:r>
          <a:endParaRPr lang="nb-NO" sz="1400" kern="1200" dirty="0" smtClean="0"/>
        </a:p>
      </dsp:txBody>
      <dsp:txXfrm>
        <a:off x="4081706" y="670676"/>
        <a:ext cx="1223461" cy="815640"/>
      </dsp:txXfrm>
    </dsp:sp>
    <dsp:sp modelId="{4BBC52CE-15CD-4599-9A46-BA1039C379F7}">
      <dsp:nvSpPr>
        <dsp:cNvPr id="0" name=""/>
        <dsp:cNvSpPr/>
      </dsp:nvSpPr>
      <dsp:spPr>
        <a:xfrm>
          <a:off x="5509078" y="670676"/>
          <a:ext cx="2039101" cy="8156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400" kern="1200" dirty="0" smtClean="0"/>
            <a:t>2007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400" kern="1200" dirty="0" err="1" smtClean="0"/>
            <a:t>Norkart</a:t>
          </a:r>
          <a:r>
            <a:rPr lang="nb-NO" sz="1400" kern="1200" dirty="0" smtClean="0"/>
            <a:t> WMS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400" kern="1200" dirty="0" err="1" smtClean="0"/>
            <a:t>OpenLayers</a:t>
          </a:r>
          <a:r>
            <a:rPr lang="nb-NO" sz="1400" kern="1200" dirty="0" smtClean="0"/>
            <a:t> 2</a:t>
          </a:r>
        </a:p>
      </dsp:txBody>
      <dsp:txXfrm>
        <a:off x="5916898" y="670676"/>
        <a:ext cx="1223461" cy="815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983AE-32AA-4735-8F9D-1AB4D67D25FF}">
      <dsp:nvSpPr>
        <dsp:cNvPr id="0" name=""/>
        <dsp:cNvSpPr/>
      </dsp:nvSpPr>
      <dsp:spPr>
        <a:xfrm>
          <a:off x="1843" y="425470"/>
          <a:ext cx="1640868" cy="6563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300" kern="1200" dirty="0" smtClean="0"/>
            <a:t>2008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300" kern="1200" dirty="0" smtClean="0"/>
            <a:t>3D-kart</a:t>
          </a:r>
          <a:endParaRPr lang="nb-NO" sz="1300" kern="1200" dirty="0"/>
        </a:p>
      </dsp:txBody>
      <dsp:txXfrm>
        <a:off x="330017" y="425470"/>
        <a:ext cx="984521" cy="656347"/>
      </dsp:txXfrm>
    </dsp:sp>
    <dsp:sp modelId="{CAE52A29-798C-4D8C-BEB2-96D6FDB980EF}">
      <dsp:nvSpPr>
        <dsp:cNvPr id="0" name=""/>
        <dsp:cNvSpPr/>
      </dsp:nvSpPr>
      <dsp:spPr>
        <a:xfrm>
          <a:off x="1478625" y="425470"/>
          <a:ext cx="1640868" cy="6563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300" kern="1200" dirty="0" smtClean="0"/>
            <a:t>2009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300" kern="1200" dirty="0" smtClean="0"/>
            <a:t>Gatebilder</a:t>
          </a:r>
          <a:endParaRPr lang="nb-NO" sz="1300" kern="1200" dirty="0"/>
        </a:p>
      </dsp:txBody>
      <dsp:txXfrm>
        <a:off x="1806799" y="425470"/>
        <a:ext cx="984521" cy="656347"/>
      </dsp:txXfrm>
    </dsp:sp>
    <dsp:sp modelId="{4F0FF172-5F39-4DD8-BC25-11FF5A066E56}">
      <dsp:nvSpPr>
        <dsp:cNvPr id="0" name=""/>
        <dsp:cNvSpPr/>
      </dsp:nvSpPr>
      <dsp:spPr>
        <a:xfrm>
          <a:off x="2955407" y="425470"/>
          <a:ext cx="1640868" cy="6563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300" kern="1200" dirty="0" smtClean="0"/>
            <a:t>2011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300" kern="1200" dirty="0" err="1" smtClean="0"/>
            <a:t>Responsive</a:t>
          </a:r>
          <a:endParaRPr lang="nb-NO" sz="1300" kern="1200" dirty="0" smtClean="0"/>
        </a:p>
      </dsp:txBody>
      <dsp:txXfrm>
        <a:off x="3283581" y="425470"/>
        <a:ext cx="984521" cy="656347"/>
      </dsp:txXfrm>
    </dsp:sp>
    <dsp:sp modelId="{4BBC52CE-15CD-4599-9A46-BA1039C379F7}">
      <dsp:nvSpPr>
        <dsp:cNvPr id="0" name=""/>
        <dsp:cNvSpPr/>
      </dsp:nvSpPr>
      <dsp:spPr>
        <a:xfrm>
          <a:off x="4432188" y="425470"/>
          <a:ext cx="1640868" cy="6563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300" kern="1200" dirty="0" smtClean="0"/>
            <a:t>2012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300" kern="1200" dirty="0" smtClean="0"/>
            <a:t>Kart i native </a:t>
          </a:r>
          <a:r>
            <a:rPr lang="nb-NO" sz="1300" kern="1200" dirty="0" err="1" smtClean="0"/>
            <a:t>app</a:t>
          </a:r>
          <a:endParaRPr lang="nb-NO" sz="1300" kern="1200" dirty="0" smtClean="0"/>
        </a:p>
      </dsp:txBody>
      <dsp:txXfrm>
        <a:off x="4760362" y="425470"/>
        <a:ext cx="984521" cy="656347"/>
      </dsp:txXfrm>
    </dsp:sp>
    <dsp:sp modelId="{319990D6-6FCB-436D-BF36-5F0974938D0B}">
      <dsp:nvSpPr>
        <dsp:cNvPr id="0" name=""/>
        <dsp:cNvSpPr/>
      </dsp:nvSpPr>
      <dsp:spPr>
        <a:xfrm>
          <a:off x="5908970" y="425470"/>
          <a:ext cx="1640868" cy="6563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300" kern="1200" smtClean="0"/>
            <a:t>2014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300" kern="1200" smtClean="0"/>
            <a:t>Retina/HD-tiles</a:t>
          </a:r>
          <a:endParaRPr lang="nb-NO" sz="1300" kern="1200" dirty="0" smtClean="0"/>
        </a:p>
      </dsp:txBody>
      <dsp:txXfrm>
        <a:off x="6237144" y="425470"/>
        <a:ext cx="984521" cy="6563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EBC0D-0061-4753-A251-B482C7A5302F}" type="datetimeFigureOut">
              <a:rPr lang="en-GB" smtClean="0"/>
              <a:t>17/09/2014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A4D0B-F1C9-499A-8911-A48179586C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40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uTVhOQ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finn.no/finn/job/fulltime/object?finnkode=48621351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Bonjour!</a:t>
            </a:r>
            <a:r>
              <a:rPr lang="en-GB" baseline="0" dirty="0" smtClean="0"/>
              <a:t> Welcome!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216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Jeg har gravd litt på hvor gode</a:t>
            </a:r>
            <a:r>
              <a:rPr lang="en-GB" baseline="0" smtClean="0"/>
              <a:t> venn “felles”-disken – hos oss heter den H: - der dokumenter går for å aldri bli igjenfunnet. Dere bruker kanskje sharepoint </a:t>
            </a:r>
            <a:r>
              <a:rPr lang="en-GB" baseline="0" smtClean="0">
                <a:sym typeface="Wingdings" panose="05000000000000000000" pitchFamily="2" charset="2"/>
              </a:rPr>
              <a:t>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225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Ikke sikker på om det var kart på vis@avisen, men FINN.no ble nok</a:t>
            </a:r>
            <a:r>
              <a:rPr lang="en-GB" baseline="0" smtClean="0"/>
              <a:t> lansert med kart i år 2000. Den tids direktør, Terje Seljeseth, var meget opptatt av det skulle være gode kart!</a:t>
            </a:r>
            <a:endParaRPr lang="en-GB" smtClean="0"/>
          </a:p>
          <a:p>
            <a:endParaRPr lang="en-GB" smtClean="0"/>
          </a:p>
          <a:p>
            <a:r>
              <a:rPr lang="en-GB" smtClean="0"/>
              <a:t>Dette </a:t>
            </a:r>
            <a:r>
              <a:rPr lang="en-GB" dirty="0" err="1" smtClean="0"/>
              <a:t>var</a:t>
            </a:r>
            <a:r>
              <a:rPr lang="en-GB" dirty="0" smtClean="0"/>
              <a:t> </a:t>
            </a:r>
            <a:r>
              <a:rPr lang="en-GB" dirty="0" err="1" smtClean="0"/>
              <a:t>ett</a:t>
            </a:r>
            <a:r>
              <a:rPr lang="en-GB" dirty="0" smtClean="0"/>
              <a:t> </a:t>
            </a:r>
            <a:r>
              <a:rPr lang="en-GB" dirty="0" err="1" smtClean="0"/>
              <a:t>startpunkt</a:t>
            </a:r>
            <a:r>
              <a:rPr lang="en-GB" baseline="0" dirty="0" smtClean="0"/>
              <a:t> for kart </a:t>
            </a:r>
            <a:r>
              <a:rPr lang="en-GB" baseline="0" dirty="0" err="1" smtClean="0"/>
              <a:t>på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internett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Bergfex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og</a:t>
            </a:r>
            <a:r>
              <a:rPr lang="en-GB" baseline="0" dirty="0" smtClean="0"/>
              <a:t> FINN. </a:t>
            </a:r>
            <a:endParaRPr lang="en-GB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Bilde</a:t>
            </a:r>
            <a:r>
              <a:rPr lang="en-GB" baseline="0" dirty="0" smtClean="0"/>
              <a:t> + </a:t>
            </a:r>
            <a:r>
              <a:rPr lang="en-GB" baseline="0" dirty="0" err="1" smtClean="0"/>
              <a:t>koordinater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på</a:t>
            </a:r>
            <a:r>
              <a:rPr lang="en-GB" baseline="0" dirty="0" smtClean="0"/>
              <a:t> </a:t>
            </a:r>
            <a:r>
              <a:rPr lang="en-GB" baseline="0" dirty="0" err="1" smtClean="0"/>
              <a:t>hjørnene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og</a:t>
            </a:r>
            <a:r>
              <a:rPr lang="en-GB" baseline="0" dirty="0" smtClean="0"/>
              <a:t> med </a:t>
            </a:r>
            <a:r>
              <a:rPr lang="en-GB" baseline="0" dirty="0" err="1" smtClean="0"/>
              <a:t>absolutt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posisjonering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av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punkter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Det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virker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fortsatt</a:t>
            </a:r>
            <a:r>
              <a:rPr lang="en-GB" baseline="0" dirty="0" smtClean="0"/>
              <a:t>.</a:t>
            </a:r>
          </a:p>
          <a:p>
            <a:endParaRPr lang="en-GB" baseline="0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018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Uheldigvis forsvant denne</a:t>
            </a:r>
            <a:r>
              <a:rPr lang="en-GB" baseline="0" smtClean="0"/>
              <a:t> kartopplevelsen i 2013. Delvis pga at Apple kjøpte C3, delvis pga andre prioriteringer.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567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Explain</a:t>
            </a:r>
            <a:r>
              <a:rPr lang="en-GB" baseline="0" smtClean="0"/>
              <a:t> how this worked</a:t>
            </a:r>
          </a:p>
          <a:p>
            <a:r>
              <a:rPr lang="en-GB" baseline="0" smtClean="0"/>
              <a:t>Explain the disadvantages</a:t>
            </a:r>
            <a:endParaRPr lang="en-GB" smtClean="0"/>
          </a:p>
          <a:p>
            <a:endParaRPr lang="en-GB" smtClean="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730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Den første “moderne” kartløsning som jeg kjenner til</a:t>
            </a:r>
            <a:r>
              <a:rPr lang="en-GB" baseline="0" smtClean="0"/>
              <a:t> – og det var en revolusjon. Et lite flytt i kartet – og det var umiddelbart oppdatert. Og de kunne vise hundrevis av interessepunkter!</a:t>
            </a:r>
            <a:endParaRPr lang="en-GB" smtClean="0"/>
          </a:p>
          <a:p>
            <a:endParaRPr lang="en-GB" smtClean="0"/>
          </a:p>
          <a:p>
            <a:r>
              <a:rPr lang="en-GB" smtClean="0"/>
              <a:t>Teamet,</a:t>
            </a:r>
            <a:r>
              <a:rPr lang="en-GB" baseline="0" smtClean="0"/>
              <a:t> Endoxon, ble kjøpt av Google i 2006.</a:t>
            </a:r>
            <a:endParaRPr lang="en-GB" smtClean="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712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Istedenfor</a:t>
            </a:r>
            <a:r>
              <a:rPr lang="en-GB" baseline="0" smtClean="0"/>
              <a:t> CGI og roundtrip pr flytt... fikk vi små fliser.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486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109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Først</a:t>
            </a:r>
            <a:r>
              <a:rPr lang="en-GB" baseline="0" smtClean="0"/>
              <a:t> med </a:t>
            </a:r>
            <a:r>
              <a:rPr lang="en-GB" smtClean="0"/>
              <a:t>ArcGIS server 9.2 – første utgave med moderne</a:t>
            </a:r>
            <a:r>
              <a:rPr lang="en-GB" baseline="0" smtClean="0"/>
              <a:t> kart ... ikke helt klart for vårt volum.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871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Opprinnelig brukte vi eget filter, med en R-tre-indeks</a:t>
            </a:r>
            <a:r>
              <a:rPr lang="en-GB" baseline="0" smtClean="0"/>
              <a:t> for geo.</a:t>
            </a:r>
          </a:p>
          <a:p>
            <a:endParaRPr lang="en-GB" smtClean="0"/>
          </a:p>
          <a:p>
            <a:r>
              <a:rPr lang="en-GB" smtClean="0"/>
              <a:t>Etter at FINN gikk over til SOLR, og det ble bra nok til å håndtere</a:t>
            </a:r>
            <a:r>
              <a:rPr lang="en-GB" baseline="0" smtClean="0"/>
              <a:t> vår trafikk gikk vi over dit. Mest for å få nøyaktig samme søkeresultat og algoritme som på det vanlige søket. Ytelsen gikk noe ned, men er fortsatt godt nok.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5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Video starter automatisk.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390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Visste du at „en ledende norsk karttjeneste“ hadde</a:t>
            </a:r>
            <a:r>
              <a:rPr lang="de-DE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flere unike brukere enn det er innbyggere i Norge i første halvår?</a:t>
            </a:r>
          </a:p>
          <a:p>
            <a:r>
              <a:rPr lang="de-DE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 skal se på den tekniske historien.</a:t>
            </a:r>
            <a:endParaRPr lang="de-DE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tysk venninne</a:t>
            </a:r>
            <a:r>
              <a:rPr lang="de-DE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 en gang:</a:t>
            </a:r>
            <a:endParaRPr lang="de-DE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Traue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keiner Statistik, die Du nicht selber gefälscht hast</a:t>
            </a:r>
            <a:endParaRPr lang="en-GB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smtClean="0"/>
              <a:t>Je </a:t>
            </a:r>
            <a:r>
              <a:rPr lang="fr-FR" sz="1600" dirty="0" smtClean="0"/>
              <a:t>ne crois aux </a:t>
            </a:r>
            <a:r>
              <a:rPr lang="fr-FR" sz="1600" b="1" dirty="0" smtClean="0"/>
              <a:t>statistiques</a:t>
            </a:r>
            <a:r>
              <a:rPr lang="fr-FR" sz="1600" dirty="0" smtClean="0"/>
              <a:t> que lorsque je les ai moi-même </a:t>
            </a:r>
            <a:r>
              <a:rPr lang="fr-FR" sz="1600" b="1" dirty="0" smtClean="0"/>
              <a:t>falsifiées</a:t>
            </a:r>
          </a:p>
          <a:p>
            <a:endParaRPr lang="en-GB" baseline="0" dirty="0" smtClean="0"/>
          </a:p>
          <a:p>
            <a:r>
              <a:rPr lang="en-GB" baseline="0" dirty="0" smtClean="0"/>
              <a:t>Kart </a:t>
            </a:r>
            <a:r>
              <a:rPr lang="en-GB" baseline="0" dirty="0" err="1" smtClean="0"/>
              <a:t>hadde</a:t>
            </a:r>
            <a:r>
              <a:rPr lang="en-GB" baseline="0" dirty="0" smtClean="0"/>
              <a:t> 4.3M </a:t>
            </a:r>
            <a:r>
              <a:rPr lang="en-GB" baseline="0" dirty="0" err="1" smtClean="0"/>
              <a:t>unike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brukere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</a:t>
            </a:r>
            <a:r>
              <a:rPr lang="en-GB" baseline="0" dirty="0" smtClean="0"/>
              <a:t> </a:t>
            </a:r>
            <a:r>
              <a:rPr lang="en-GB" baseline="0" smtClean="0"/>
              <a:t>Q1. 7.7M unike i H1.</a:t>
            </a:r>
            <a:endParaRPr lang="en-GB" baseline="0" dirty="0" smtClean="0"/>
          </a:p>
          <a:p>
            <a:endParaRPr lang="en-GB" baseline="0" smtClean="0"/>
          </a:p>
          <a:p>
            <a:r>
              <a:rPr lang="en-GB" baseline="0" smtClean="0"/>
              <a:t>Slagordet! Gule sider.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10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mtClean="0"/>
          </a:p>
          <a:p>
            <a:r>
              <a:rPr lang="en-GB" smtClean="0"/>
              <a:t>Clustering – mange måter. Biblioteker</a:t>
            </a:r>
            <a:r>
              <a:rPr lang="en-GB" baseline="0" smtClean="0"/>
              <a:t> gjør det perfekt; i.e k-means etc. </a:t>
            </a:r>
          </a:p>
          <a:p>
            <a:r>
              <a:rPr lang="en-GB" baseline="0" smtClean="0"/>
              <a:t>Beregning av perfekte clustre, med optimalt senterpunkt etc tar tid.</a:t>
            </a:r>
          </a:p>
          <a:p>
            <a:endParaRPr lang="en-GB" baseline="0" smtClean="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85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900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Idag – på med en moderne nettleser på en moderne maskin kan du klare hundrevis,</a:t>
            </a:r>
            <a:r>
              <a:rPr lang="en-GB" baseline="0" smtClean="0"/>
              <a:t> opp mot 1000 &lt;img&gt; objekter som er klikkbare.</a:t>
            </a:r>
            <a:endParaRPr lang="en-GB" smtClean="0"/>
          </a:p>
          <a:p>
            <a:r>
              <a:rPr lang="en-GB" baseline="0" smtClean="0"/>
              <a:t>Classic technique from the 90-ies : image map!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424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Vektorrendring av labels og kurver gir mye vakrere kart,</a:t>
            </a:r>
            <a:r>
              <a:rPr lang="en-GB" baseline="0" smtClean="0"/>
              <a:t> og lavere båndbredde, kanskje mer CPU. Bedre integrasjon mot data.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35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mtClean="0"/>
          </a:p>
          <a:p>
            <a:r>
              <a:rPr lang="en-GB" smtClean="0"/>
              <a:t>Mitt navn er Henning Spjelkavik, og jeg jobber for FINN.no. I tillegg løper jeg rundt i skogen til fots eller på ski, og hacker sammen</a:t>
            </a:r>
            <a:r>
              <a:rPr lang="en-GB" baseline="0" smtClean="0"/>
              <a:t> tekniske ting i mange sammenhenger, forhåpentlig til glede for o-løpere, skiskyttere og andre.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33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Om </a:t>
            </a:r>
            <a:r>
              <a:rPr lang="en-GB" dirty="0" err="1" smtClean="0"/>
              <a:t>jeg</a:t>
            </a:r>
            <a:r>
              <a:rPr lang="en-GB" dirty="0" smtClean="0"/>
              <a:t> </a:t>
            </a:r>
            <a:r>
              <a:rPr lang="en-GB" dirty="0" err="1" smtClean="0"/>
              <a:t>ikke</a:t>
            </a:r>
            <a:r>
              <a:rPr lang="en-GB" dirty="0" smtClean="0"/>
              <a:t> </a:t>
            </a:r>
            <a:r>
              <a:rPr lang="en-GB" dirty="0" err="1" smtClean="0"/>
              <a:t>snakker</a:t>
            </a:r>
            <a:r>
              <a:rPr lang="en-GB" dirty="0" smtClean="0"/>
              <a:t> </a:t>
            </a:r>
            <a:r>
              <a:rPr lang="en-GB" dirty="0" err="1" smtClean="0"/>
              <a:t>spesifikt</a:t>
            </a:r>
            <a:r>
              <a:rPr lang="en-GB" baseline="0" dirty="0" smtClean="0"/>
              <a:t> om “</a:t>
            </a:r>
            <a:r>
              <a:rPr lang="en-GB" baseline="0" dirty="0" err="1" smtClean="0"/>
              <a:t>merkevarereklame</a:t>
            </a:r>
            <a:r>
              <a:rPr lang="en-GB" baseline="0" dirty="0" smtClean="0"/>
              <a:t>” </a:t>
            </a:r>
            <a:r>
              <a:rPr lang="en-GB" baseline="0" dirty="0" err="1" smtClean="0"/>
              <a:t>eller</a:t>
            </a:r>
            <a:r>
              <a:rPr lang="en-GB" baseline="0" dirty="0" smtClean="0"/>
              <a:t> “</a:t>
            </a:r>
            <a:r>
              <a:rPr lang="en-GB" baseline="0" dirty="0" err="1" smtClean="0"/>
              <a:t>bannerreklame</a:t>
            </a:r>
            <a:r>
              <a:rPr lang="en-GB" baseline="0" dirty="0" smtClean="0"/>
              <a:t>” – </a:t>
            </a:r>
            <a:r>
              <a:rPr lang="en-GB" baseline="0" dirty="0" err="1" smtClean="0"/>
              <a:t>så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det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rubrikkannonsen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f.eks</a:t>
            </a:r>
            <a:r>
              <a:rPr lang="en-GB" baseline="0" dirty="0" smtClean="0"/>
              <a:t> </a:t>
            </a:r>
            <a:r>
              <a:rPr lang="en-GB" baseline="0" smtClean="0"/>
              <a:t>for at du selger hjemmelagde kosedyr på Torget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779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finn.no/eiendom</a:t>
            </a:r>
          </a:p>
          <a:p>
            <a:r>
              <a:rPr lang="en-GB" smtClean="0"/>
              <a:t>the object page</a:t>
            </a:r>
          </a:p>
          <a:p>
            <a:r>
              <a:rPr lang="en-GB" smtClean="0"/>
              <a:t>accurate coordinates</a:t>
            </a:r>
          </a:p>
          <a:p>
            <a:r>
              <a:rPr lang="en-GB" smtClean="0"/>
              <a:t>go to the map – show Ruter integration</a:t>
            </a:r>
          </a:p>
          <a:p>
            <a:r>
              <a:rPr lang="en-GB" smtClean="0"/>
              <a:t>level 21 – details in orto and vector. maps from the Norwegian</a:t>
            </a:r>
            <a:r>
              <a:rPr lang="en-GB" baseline="0" smtClean="0"/>
              <a:t> mapping authority. They charge a lot.</a:t>
            </a:r>
          </a:p>
          <a:p>
            <a:endParaRPr lang="en-GB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823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For ordens skyld – her er kartfunksjonaliteten</a:t>
            </a:r>
            <a:r>
              <a:rPr lang="nb-NO" baseline="0" dirty="0" smtClean="0"/>
              <a:t> en vanlig FINN-bruker ser.</a:t>
            </a:r>
          </a:p>
          <a:p>
            <a:endParaRPr lang="nb-NO" baseline="0" dirty="0" smtClean="0"/>
          </a:p>
          <a:p>
            <a:r>
              <a:rPr lang="nb-NO" dirty="0" smtClean="0"/>
              <a:t>Objektside</a:t>
            </a:r>
          </a:p>
          <a:p>
            <a:r>
              <a:rPr lang="nb-NO" dirty="0" smtClean="0"/>
              <a:t>CTR til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RiksTV</a:t>
            </a:r>
            <a:endParaRPr lang="nb-NO" baseline="0" dirty="0" smtClean="0"/>
          </a:p>
          <a:p>
            <a:r>
              <a:rPr lang="nb-NO" baseline="0" dirty="0" smtClean="0"/>
              <a:t>Enkel integrasjon med Ruter, i samarbeid med mediebyrå</a:t>
            </a:r>
          </a:p>
          <a:p>
            <a:r>
              <a:rPr lang="nb-NO" smtClean="0"/>
              <a:t>Nivå 21.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980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Google API =&gt; koster penger. Risikerer reklame.</a:t>
            </a:r>
          </a:p>
          <a:p>
            <a:endParaRPr lang="en-GB" smtClean="0"/>
          </a:p>
          <a:p>
            <a:r>
              <a:rPr lang="en-GB" smtClean="0"/>
              <a:t>Problemet med Open Street Map er at vi ikke vet hvor det er bra.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225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Søk via kart</a:t>
            </a:r>
          </a:p>
          <a:p>
            <a:pPr lvl="1"/>
            <a:r>
              <a:rPr lang="en-GB" smtClean="0">
                <a:hlinkClick r:id="rId3"/>
              </a:rPr>
              <a:t>http://bit.ly/1uTVhOQ</a:t>
            </a:r>
            <a:endParaRPr lang="en-GB" smtClean="0"/>
          </a:p>
          <a:p>
            <a:pPr lvl="1"/>
            <a:r>
              <a:rPr lang="en-GB" smtClean="0"/>
              <a:t>Clustering</a:t>
            </a:r>
          </a:p>
          <a:p>
            <a:pPr lvl="1"/>
            <a:r>
              <a:rPr lang="en-GB" smtClean="0"/>
              <a:t>Popup</a:t>
            </a:r>
          </a:p>
          <a:p>
            <a:pPr lvl="1"/>
            <a:r>
              <a:rPr lang="en-GB" smtClean="0"/>
              <a:t>Filter, fritekst, pris</a:t>
            </a:r>
          </a:p>
          <a:p>
            <a:pPr lvl="1"/>
            <a:r>
              <a:rPr lang="en-GB" smtClean="0"/>
              <a:t>Jobber i nærheten?</a:t>
            </a:r>
          </a:p>
          <a:p>
            <a:pPr lvl="2"/>
            <a:r>
              <a:rPr lang="en-GB" smtClean="0">
                <a:hlinkClick r:id="rId4"/>
              </a:rPr>
              <a:t>http://www.finn.no/finn/job/fulltime/object?finnkode=48621351</a:t>
            </a:r>
            <a:endParaRPr lang="en-GB" smtClean="0"/>
          </a:p>
          <a:p>
            <a:pPr lvl="2"/>
            <a:r>
              <a:rPr lang="en-GB" smtClean="0"/>
              <a:t>Vanlig problem – unøyaktige koordinater (zip code)</a:t>
            </a:r>
          </a:p>
          <a:p>
            <a:r>
              <a:rPr lang="en-GB" smtClean="0"/>
              <a:t>“Hvilket skrot skal nabo’n bli kvitt”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042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POIs</a:t>
            </a:r>
          </a:p>
          <a:p>
            <a:r>
              <a:rPr lang="en-GB" smtClean="0"/>
              <a:t>Dekkmann</a:t>
            </a:r>
          </a:p>
          <a:p>
            <a:r>
              <a:rPr lang="en-GB" smtClean="0"/>
              <a:t>FINN</a:t>
            </a:r>
          </a:p>
          <a:p>
            <a:r>
              <a:rPr lang="en-GB" smtClean="0"/>
              <a:t>Sortere</a:t>
            </a:r>
          </a:p>
          <a:p>
            <a:r>
              <a:rPr lang="en-GB" smtClean="0"/>
              <a:t>Norkart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A4D0B-F1C9-499A-8911-A48179586CE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71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orsid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4386543"/>
            <a:ext cx="4968799" cy="247146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898887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nb-NO" smtClean="0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85800" y="3029316"/>
            <a:ext cx="7772400" cy="615713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083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6553200" y="5877272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fld id="{E3A36E18-F694-F641-B3DE-E897969EC4A5}" type="datetimeFigureOut">
              <a:rPr lang="nb-NO" smtClean="0"/>
              <a:pPr/>
              <a:t>17.09.2014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5791200" y="5373216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973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grafikk_small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857500" cy="6858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5043257"/>
            <a:ext cx="5486400" cy="566739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35669" y="685800"/>
            <a:ext cx="8065137" cy="41938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smtClean="0"/>
              <a:t>Drag picture to placeholder or click icon to add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5609999"/>
            <a:ext cx="5486400" cy="5622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6E18-F694-F641-B3DE-E897969EC4A5}" type="datetimeFigureOut">
              <a:rPr lang="nb-NO" smtClean="0"/>
              <a:pPr/>
              <a:t>17.09.2014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9994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grafikk_small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857500" cy="6858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nb-NO" dirty="0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6E18-F694-F641-B3DE-E897969EC4A5}" type="datetimeFigureOut">
              <a:rPr lang="nb-NO" smtClean="0"/>
              <a:pPr/>
              <a:t>17.09.2014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9164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grafikk_small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857500" cy="685800"/>
          </a:xfrm>
          <a:prstGeom prst="rect">
            <a:avLst/>
          </a:prstGeom>
        </p:spPr>
      </p:pic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577852"/>
            <a:ext cx="2057400" cy="5548312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nb-NO" dirty="0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577852"/>
            <a:ext cx="6019800" cy="5548311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6E18-F694-F641-B3DE-E897969EC4A5}" type="datetimeFigureOut">
              <a:rPr lang="nb-NO" smtClean="0"/>
              <a:pPr/>
              <a:t>17.09.2014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20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grafikk_small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8575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6E18-F694-F641-B3DE-E897969EC4A5}" type="datetimeFigureOut">
              <a:rPr lang="nb-NO" smtClean="0"/>
              <a:pPr/>
              <a:t>17.09.2014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301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definert opps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6E18-F694-F641-B3DE-E897969EC4A5}" type="datetimeFigureOut">
              <a:rPr lang="nb-NO" smtClean="0"/>
              <a:pPr/>
              <a:t>17.09.2014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7468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grafik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77" y="-1"/>
            <a:ext cx="4421632" cy="1180253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683568" y="2132860"/>
            <a:ext cx="7772400" cy="773857"/>
          </a:xfrm>
        </p:spPr>
        <p:txBody>
          <a:bodyPr anchor="t">
            <a:normAutofit/>
          </a:bodyPr>
          <a:lstStyle>
            <a:lvl1pPr algn="l">
              <a:defRPr sz="3200" b="0" cap="none">
                <a:latin typeface="+mj-lt"/>
              </a:defRPr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83568" y="2906717"/>
            <a:ext cx="7772400" cy="5222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rgbClr val="0099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6E18-F694-F641-B3DE-E897969EC4A5}" type="datetimeFigureOut">
              <a:rPr lang="nb-NO" smtClean="0"/>
              <a:pPr/>
              <a:t>17.09.2014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52876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grafikk_small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857500" cy="6858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765663"/>
            <a:ext cx="4038600" cy="43605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765664"/>
            <a:ext cx="4038600" cy="43605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6E18-F694-F641-B3DE-E897969EC4A5}" type="datetimeFigureOut">
              <a:rPr lang="nb-NO" smtClean="0"/>
              <a:pPr/>
              <a:t>17.09.2014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9344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_grafikk_small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857500" cy="6858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725536"/>
            <a:ext cx="4040188" cy="5618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rgbClr val="0099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2287339"/>
            <a:ext cx="4040188" cy="38388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31" y="1725536"/>
            <a:ext cx="4041775" cy="5618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rgbClr val="0099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31" y="2287336"/>
            <a:ext cx="4041775" cy="383882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6E18-F694-F641-B3DE-E897969EC4A5}" type="datetimeFigureOut">
              <a:rPr lang="nb-NO" smtClean="0"/>
              <a:pPr/>
              <a:t>17.09.2014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548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grafikk_small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857500" cy="6858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6E18-F694-F641-B3DE-E897969EC4A5}" type="datetimeFigureOut">
              <a:rPr lang="nb-NO" smtClean="0"/>
              <a:pPr/>
              <a:t>17.09.2014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8285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grafikk_small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857500" cy="685800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6E18-F694-F641-B3DE-E897969EC4A5}" type="datetimeFigureOut">
              <a:rPr lang="nb-NO" smtClean="0"/>
              <a:pPr/>
              <a:t>17.09.2014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608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grafikk_small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857500" cy="6858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2" y="459152"/>
            <a:ext cx="3008313" cy="1162051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459152"/>
            <a:ext cx="5111750" cy="56670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2" y="1621201"/>
            <a:ext cx="3008313" cy="4504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6E18-F694-F641-B3DE-E897969EC4A5}" type="datetimeFigureOut">
              <a:rPr lang="nb-NO" smtClean="0"/>
              <a:pPr/>
              <a:t>17.09.2014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78D4-BF18-0A45-9342-D77E21791A0C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9945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9144000" cy="1114063"/>
          </a:xfrm>
          <a:prstGeom prst="rect">
            <a:avLst/>
          </a:prstGeom>
        </p:spPr>
      </p:pic>
      <p:pic>
        <p:nvPicPr>
          <p:cNvPr id="9" name="Picture 8" descr="FINN-logo-med-skygge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00" y="100801"/>
            <a:ext cx="757638" cy="441067"/>
          </a:xfrm>
          <a:prstGeom prst="rect">
            <a:avLst/>
          </a:prstGeom>
        </p:spPr>
      </p:pic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45923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797767"/>
            <a:ext cx="8229600" cy="4328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36E18-F694-F641-B3DE-E897969EC4A5}" type="datetimeFigureOut">
              <a:rPr lang="nb-NO" smtClean="0"/>
              <a:pPr/>
              <a:t>17.09.2014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B78D4-BF18-0A45-9342-D77E21791A0C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0034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rgbClr val="00006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henning.spjelkavik@finn.no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nn.no/finn/job/fulltime/object?finnkode=48621351" TargetMode="External"/><Relationship Id="rId2" Type="http://schemas.openxmlformats.org/officeDocument/2006/relationships/hyperlink" Target="http://bit.ly/1uTVhOQ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4v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bit.ly/1ilYlM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4v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://www.finn.no/" TargetMode="External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ernhardseefeld.ch/archives/000099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4v"/><Relationship Id="rId1" Type="http://schemas.microsoft.com/office/2007/relationships/media" Target="../media/media5.m4v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kart.finn.no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henning.spjelkavik@finn.no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nn.no/finn/realestate/homes/object?finnkode=4912632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www.finn.no/finn/realestate/leisure/sale/object?finnkode=4905419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finn.no/finn/realestate/abroad/homes/object?finnkode=48985664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4v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b="1" dirty="0"/>
              <a:t>Kart på FINN.no – fra CGI-script til </a:t>
            </a:r>
            <a:r>
              <a:rPr lang="nb-NO" b="1" dirty="0" err="1"/>
              <a:t>slippy</a:t>
            </a:r>
            <a:r>
              <a:rPr lang="nb-NO" b="1" dirty="0"/>
              <a:t> </a:t>
            </a:r>
            <a:r>
              <a:rPr lang="nb-NO" b="1" dirty="0" err="1"/>
              <a:t>map</a:t>
            </a:r>
            <a:r>
              <a:rPr lang="nb-NO" b="1" dirty="0"/>
              <a:t> – og videre mot vektor?</a:t>
            </a:r>
            <a:endParaRPr lang="en-GB" dirty="0"/>
          </a:p>
        </p:txBody>
      </p:sp>
      <p:pic>
        <p:nvPicPr>
          <p:cNvPr id="1026" name="Picture 2" descr="http://www.tangrystan.no/media/work_thumbs/132-bada21d5284620d9de3d87fad6f38a67-video_normal/Skjermbilde%202012-09-05%20kl.%2014.41.4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7"/>
          <a:stretch/>
        </p:blipFill>
        <p:spPr bwMode="auto">
          <a:xfrm>
            <a:off x="5213939" y="3645029"/>
            <a:ext cx="3244261" cy="1785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13939" y="5933440"/>
            <a:ext cx="3661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Henning Spjelkavik</a:t>
            </a:r>
          </a:p>
          <a:p>
            <a:r>
              <a:rPr lang="en-GB" dirty="0" smtClean="0">
                <a:hlinkClick r:id="rId4"/>
              </a:rPr>
              <a:t>henning.spjelkavik@finn.no</a:t>
            </a:r>
            <a:endParaRPr lang="en-GB" dirty="0" smtClean="0"/>
          </a:p>
          <a:p>
            <a:r>
              <a:rPr lang="nb-NO" b="1" dirty="0" smtClean="0"/>
              <a:t>FOSS4G-NOR</a:t>
            </a:r>
            <a:endParaRPr lang="nb-NO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4117137"/>
            <a:ext cx="7772400" cy="615713"/>
          </a:xfrm>
        </p:spPr>
        <p:txBody>
          <a:bodyPr/>
          <a:lstStyle/>
          <a:p>
            <a:r>
              <a:rPr lang="en-GB" dirty="0" smtClean="0"/>
              <a:t>@</a:t>
            </a:r>
            <a:r>
              <a:rPr lang="en-GB" dirty="0" err="1" smtClean="0"/>
              <a:t>spjelkavik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809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maptiles.finncdn.no/map/adthumb-world/v/1024x768/1280000/1/7.009186_43.641521.png?wild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45720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25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FINN.no – Demo 2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Søk</a:t>
            </a:r>
            <a:r>
              <a:rPr lang="en-GB" dirty="0" smtClean="0"/>
              <a:t> via kart</a:t>
            </a:r>
          </a:p>
          <a:p>
            <a:pPr lvl="1"/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bit.ly/1uTVhOQ</a:t>
            </a:r>
            <a:endParaRPr lang="en-GB" dirty="0" smtClean="0"/>
          </a:p>
          <a:p>
            <a:pPr lvl="1"/>
            <a:r>
              <a:rPr lang="en-GB" dirty="0" smtClean="0"/>
              <a:t>Clustering</a:t>
            </a:r>
          </a:p>
          <a:p>
            <a:pPr lvl="1"/>
            <a:r>
              <a:rPr lang="en-GB" dirty="0" smtClean="0"/>
              <a:t>Popup</a:t>
            </a:r>
          </a:p>
          <a:p>
            <a:pPr lvl="1"/>
            <a:r>
              <a:rPr lang="en-GB" dirty="0" smtClean="0"/>
              <a:t>Filter, </a:t>
            </a:r>
            <a:r>
              <a:rPr lang="en-GB" dirty="0" err="1" smtClean="0"/>
              <a:t>fritekst</a:t>
            </a:r>
            <a:r>
              <a:rPr lang="en-GB" dirty="0" smtClean="0"/>
              <a:t>, </a:t>
            </a:r>
            <a:r>
              <a:rPr lang="en-GB" dirty="0" err="1" smtClean="0"/>
              <a:t>pris</a:t>
            </a:r>
            <a:endParaRPr lang="en-GB" dirty="0" smtClean="0"/>
          </a:p>
          <a:p>
            <a:pPr lvl="1"/>
            <a:r>
              <a:rPr lang="en-GB" dirty="0" smtClean="0"/>
              <a:t>Jobber 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 err="1" smtClean="0"/>
              <a:t>nærheten</a:t>
            </a:r>
            <a:r>
              <a:rPr lang="en-GB" dirty="0" smtClean="0"/>
              <a:t>?</a:t>
            </a:r>
          </a:p>
          <a:p>
            <a:pPr lvl="2"/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www.finn.no/finn/job/fulltime/object?finnkode=48621351</a:t>
            </a:r>
            <a:endParaRPr lang="en-GB" dirty="0" smtClean="0"/>
          </a:p>
          <a:p>
            <a:pPr lvl="2"/>
            <a:r>
              <a:rPr lang="en-GB" dirty="0" err="1" smtClean="0"/>
              <a:t>Vanlig</a:t>
            </a:r>
            <a:r>
              <a:rPr lang="en-GB" dirty="0" smtClean="0"/>
              <a:t> problem – </a:t>
            </a:r>
            <a:r>
              <a:rPr lang="en-GB" dirty="0" err="1" smtClean="0"/>
              <a:t>unøyaktige</a:t>
            </a:r>
            <a:r>
              <a:rPr lang="en-GB" dirty="0" smtClean="0"/>
              <a:t> </a:t>
            </a:r>
            <a:r>
              <a:rPr lang="en-GB" dirty="0" err="1" smtClean="0"/>
              <a:t>koordinater</a:t>
            </a:r>
            <a:r>
              <a:rPr lang="en-GB" dirty="0" smtClean="0"/>
              <a:t> (zip code)</a:t>
            </a:r>
          </a:p>
          <a:p>
            <a:r>
              <a:rPr lang="en-GB" dirty="0" smtClean="0"/>
              <a:t>“</a:t>
            </a:r>
            <a:r>
              <a:rPr lang="en-GB" dirty="0" err="1" smtClean="0"/>
              <a:t>Hvilket</a:t>
            </a:r>
            <a:r>
              <a:rPr lang="en-GB" dirty="0" smtClean="0"/>
              <a:t> </a:t>
            </a:r>
            <a:r>
              <a:rPr lang="en-GB" dirty="0" err="1" smtClean="0"/>
              <a:t>skrot</a:t>
            </a:r>
            <a:r>
              <a:rPr lang="en-GB" dirty="0" smtClean="0"/>
              <a:t> </a:t>
            </a:r>
            <a:r>
              <a:rPr lang="en-GB" dirty="0" err="1" smtClean="0"/>
              <a:t>skal</a:t>
            </a:r>
            <a:r>
              <a:rPr lang="en-GB" dirty="0" smtClean="0"/>
              <a:t> </a:t>
            </a:r>
            <a:r>
              <a:rPr lang="en-GB" dirty="0" err="1" smtClean="0"/>
              <a:t>nabo’n</a:t>
            </a:r>
            <a:r>
              <a:rPr lang="en-GB" dirty="0" smtClean="0"/>
              <a:t> </a:t>
            </a:r>
            <a:r>
              <a:rPr lang="en-GB" dirty="0" err="1" smtClean="0"/>
              <a:t>bli</a:t>
            </a:r>
            <a:r>
              <a:rPr lang="en-GB" dirty="0" smtClean="0"/>
              <a:t> </a:t>
            </a:r>
            <a:r>
              <a:rPr lang="en-GB" dirty="0" err="1" smtClean="0"/>
              <a:t>kvitt</a:t>
            </a:r>
            <a:r>
              <a:rPr lang="en-GB" dirty="0" smtClean="0"/>
              <a:t>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99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Finn-demo2-1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5194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459231"/>
            <a:ext cx="8229600" cy="6172201"/>
          </a:xfrm>
        </p:spPr>
      </p:pic>
    </p:spTree>
    <p:extLst>
      <p:ext uri="{BB962C8B-B14F-4D97-AF65-F5344CB8AC3E}">
        <p14:creationId xmlns:p14="http://schemas.microsoft.com/office/powerpoint/2010/main" val="299004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FINN.no – Demo 3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7767"/>
            <a:ext cx="3039035" cy="4328397"/>
          </a:xfrm>
        </p:spPr>
        <p:txBody>
          <a:bodyPr/>
          <a:lstStyle/>
          <a:p>
            <a:r>
              <a:rPr lang="en-GB" smtClean="0"/>
              <a:t>Interessepunkter (POI)</a:t>
            </a:r>
          </a:p>
          <a:p>
            <a:r>
              <a:rPr lang="en-GB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bit.ly/1ilYlMf</a:t>
            </a:r>
            <a:endParaRPr lang="en-GB" dirty="0" smtClean="0"/>
          </a:p>
          <a:p>
            <a:r>
              <a:rPr lang="en-GB" dirty="0" err="1" smtClean="0"/>
              <a:t>Dekkmann</a:t>
            </a:r>
            <a:endParaRPr lang="en-GB" dirty="0" smtClean="0"/>
          </a:p>
          <a:p>
            <a:r>
              <a:rPr lang="en-GB" dirty="0" smtClean="0"/>
              <a:t>FINN</a:t>
            </a:r>
          </a:p>
          <a:p>
            <a:r>
              <a:rPr lang="en-GB" dirty="0" err="1" smtClean="0"/>
              <a:t>Sortere</a:t>
            </a:r>
            <a:endParaRPr lang="en-GB" dirty="0" smtClean="0"/>
          </a:p>
          <a:p>
            <a:r>
              <a:rPr lang="en-GB" dirty="0" smtClean="0"/>
              <a:t>Trains (</a:t>
            </a:r>
            <a:r>
              <a:rPr lang="en-GB" dirty="0" err="1" smtClean="0"/>
              <a:t>Lysaker</a:t>
            </a:r>
            <a:r>
              <a:rPr lang="en-GB" dirty="0" smtClean="0"/>
              <a:t> – routing)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1765" t="29735" r="4751" b="8669"/>
          <a:stretch/>
        </p:blipFill>
        <p:spPr>
          <a:xfrm>
            <a:off x="3560065" y="2414780"/>
            <a:ext cx="5386712" cy="3316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113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Finn-demo3-1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356.563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459231"/>
            <a:ext cx="8229600" cy="6172201"/>
          </a:xfrm>
        </p:spPr>
      </p:pic>
    </p:spTree>
    <p:extLst>
      <p:ext uri="{BB962C8B-B14F-4D97-AF65-F5344CB8AC3E}">
        <p14:creationId xmlns:p14="http://schemas.microsoft.com/office/powerpoint/2010/main" val="318035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Historie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5" b="153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664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Skissen</a:t>
            </a:r>
            <a:r>
              <a:rPr lang="en-GB" dirty="0" smtClean="0"/>
              <a:t> – ca 1999/2000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765663"/>
            <a:ext cx="4038600" cy="2328817"/>
          </a:xfrm>
        </p:spPr>
        <p:txBody>
          <a:bodyPr/>
          <a:lstStyle/>
          <a:p>
            <a:r>
              <a:rPr lang="en-GB" dirty="0" err="1" smtClean="0"/>
              <a:t>Billig</a:t>
            </a:r>
            <a:endParaRPr lang="en-GB" dirty="0" smtClean="0"/>
          </a:p>
          <a:p>
            <a:r>
              <a:rPr lang="en-GB" dirty="0" err="1" smtClean="0"/>
              <a:t>Oversikt</a:t>
            </a:r>
            <a:endParaRPr lang="en-GB" dirty="0" smtClean="0"/>
          </a:p>
          <a:p>
            <a:r>
              <a:rPr lang="en-GB" dirty="0" err="1" smtClean="0"/>
              <a:t>Ikke</a:t>
            </a:r>
            <a:r>
              <a:rPr lang="en-GB" dirty="0" smtClean="0"/>
              <a:t> </a:t>
            </a:r>
            <a:r>
              <a:rPr lang="en-GB" dirty="0" err="1" smtClean="0"/>
              <a:t>egnet</a:t>
            </a:r>
            <a:r>
              <a:rPr lang="en-GB" dirty="0" smtClean="0"/>
              <a:t> til å </a:t>
            </a:r>
            <a:r>
              <a:rPr lang="en-GB" dirty="0" err="1" smtClean="0"/>
              <a:t>booke</a:t>
            </a:r>
            <a:r>
              <a:rPr lang="en-GB" dirty="0" smtClean="0"/>
              <a:t> </a:t>
            </a:r>
            <a:r>
              <a:rPr lang="en-GB" dirty="0" err="1" smtClean="0"/>
              <a:t>strandhotell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14" descr="bergf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4292600"/>
            <a:ext cx="3394075" cy="1866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12" descr="finn-utla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92725" y="2636838"/>
            <a:ext cx="2609850" cy="3384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260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Kart på www.finn.no</a:t>
            </a:r>
            <a:endParaRPr lang="nb-NO" dirty="0"/>
          </a:p>
        </p:txBody>
      </p:sp>
      <p:graphicFrame>
        <p:nvGraphicFramePr>
          <p:cNvPr id="5" name="Plassholder for innhold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30751341"/>
              </p:ext>
            </p:extLst>
          </p:nvPr>
        </p:nvGraphicFramePr>
        <p:xfrm>
          <a:off x="457199" y="1765301"/>
          <a:ext cx="7551683" cy="2156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15" descr="cleanmap-200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" t="16913" b="25055"/>
          <a:stretch/>
        </p:blipFill>
        <p:spPr>
          <a:xfrm>
            <a:off x="4740442" y="3513220"/>
            <a:ext cx="3946358" cy="311617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0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Kart på </a:t>
            </a:r>
            <a:r>
              <a:rPr lang="nb-NO" dirty="0" smtClean="0">
                <a:hlinkClick r:id="rId3"/>
              </a:rPr>
              <a:t>www.finn.no</a:t>
            </a:r>
            <a:r>
              <a:rPr lang="nb-NO" dirty="0" smtClean="0"/>
              <a:t> og mobil</a:t>
            </a:r>
            <a:endParaRPr lang="nb-NO" dirty="0"/>
          </a:p>
        </p:txBody>
      </p:sp>
      <p:graphicFrame>
        <p:nvGraphicFramePr>
          <p:cNvPr id="5" name="Plassholder for innhold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9418719"/>
              </p:ext>
            </p:extLst>
          </p:nvPr>
        </p:nvGraphicFramePr>
        <p:xfrm>
          <a:off x="457199" y="1765300"/>
          <a:ext cx="7551683" cy="1507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316" name="Picture 4" descr="http://www.idg.no/multimedia/archive/00064/finn-ipad-2_64363a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80" y="3324425"/>
            <a:ext cx="5494420" cy="342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4090737" y="2871537"/>
            <a:ext cx="1171074" cy="529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09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State of the art</a:t>
            </a:r>
            <a:r>
              <a:rPr lang="en-GB" sz="3200" smtClean="0"/>
              <a:t/>
            </a:r>
            <a:br>
              <a:rPr lang="en-GB" sz="3200" smtClean="0"/>
            </a:br>
            <a:r>
              <a:rPr lang="en-GB" sz="3200" smtClean="0"/>
              <a:t>2003</a:t>
            </a:r>
            <a:endParaRPr lang="en-GB" sz="3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2" y="1621201"/>
            <a:ext cx="3657756" cy="4504963"/>
          </a:xfrm>
        </p:spPr>
        <p:txBody>
          <a:bodyPr>
            <a:normAutofit/>
          </a:bodyPr>
          <a:lstStyle/>
          <a:p>
            <a:r>
              <a:rPr lang="en-GB" sz="1800" dirty="0" err="1" smtClean="0"/>
              <a:t>Dårlig</a:t>
            </a:r>
            <a:r>
              <a:rPr lang="en-GB" sz="1800" dirty="0" smtClean="0"/>
              <a:t> </a:t>
            </a:r>
            <a:r>
              <a:rPr lang="en-GB" sz="1800" dirty="0" err="1" smtClean="0"/>
              <a:t>responstid</a:t>
            </a:r>
            <a:endParaRPr lang="en-GB" sz="1800" dirty="0" smtClean="0"/>
          </a:p>
          <a:p>
            <a:r>
              <a:rPr lang="en-GB" sz="1800" dirty="0" err="1" smtClean="0"/>
              <a:t>Gammeldags</a:t>
            </a:r>
            <a:r>
              <a:rPr lang="en-GB" sz="1800" dirty="0" smtClean="0"/>
              <a:t> </a:t>
            </a:r>
            <a:r>
              <a:rPr lang="en-GB" sz="1800" dirty="0" err="1"/>
              <a:t>Javascript</a:t>
            </a:r>
            <a:endParaRPr lang="en-GB" sz="1800" dirty="0"/>
          </a:p>
          <a:p>
            <a:r>
              <a:rPr lang="en-GB" sz="1800" dirty="0" err="1" smtClean="0"/>
              <a:t>Skrekkelig</a:t>
            </a:r>
            <a:r>
              <a:rPr lang="en-GB" sz="1800" dirty="0" smtClean="0"/>
              <a:t> </a:t>
            </a:r>
            <a:r>
              <a:rPr lang="en-GB" sz="1800" dirty="0" err="1" smtClean="0"/>
              <a:t>skalerbarhet</a:t>
            </a:r>
            <a:endParaRPr lang="en-GB" sz="1800" dirty="0" smtClean="0"/>
          </a:p>
          <a:p>
            <a:r>
              <a:rPr lang="en-GB" sz="1800" dirty="0" err="1" smtClean="0"/>
              <a:t>Proprietær</a:t>
            </a:r>
            <a:r>
              <a:rPr lang="en-GB" sz="1800" dirty="0" smtClean="0"/>
              <a:t> </a:t>
            </a:r>
            <a:r>
              <a:rPr lang="en-GB" sz="1800" dirty="0" err="1" smtClean="0"/>
              <a:t>kartserver</a:t>
            </a:r>
            <a:endParaRPr lang="en-GB" sz="1800" dirty="0" smtClean="0"/>
          </a:p>
          <a:p>
            <a:r>
              <a:rPr lang="en-GB" sz="1800" dirty="0" err="1" smtClean="0"/>
              <a:t>Lisens</a:t>
            </a:r>
            <a:r>
              <a:rPr lang="en-GB" sz="1800" dirty="0" smtClean="0"/>
              <a:t> </a:t>
            </a:r>
            <a:r>
              <a:rPr lang="en-GB" sz="1800" dirty="0" err="1" smtClean="0"/>
              <a:t>og</a:t>
            </a:r>
            <a:r>
              <a:rPr lang="en-GB" sz="1800" dirty="0" smtClean="0"/>
              <a:t> </a:t>
            </a:r>
            <a:r>
              <a:rPr lang="en-GB" sz="1800" dirty="0" err="1" smtClean="0"/>
              <a:t>kartlisenskostnader</a:t>
            </a:r>
            <a:endParaRPr lang="en-GB" sz="1800" dirty="0" smtClean="0"/>
          </a:p>
          <a:p>
            <a:endParaRPr lang="en-GB" sz="1800" dirty="0"/>
          </a:p>
        </p:txBody>
      </p:sp>
      <p:pic>
        <p:nvPicPr>
          <p:cNvPr id="7" name="Picture 15" descr="cleanmap-20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4958" y="607772"/>
            <a:ext cx="4031933" cy="536977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515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smtClean="0"/>
              <a:t>Historien om en “En ledende norsk karttjeneste”</a:t>
            </a:r>
            <a:br>
              <a:rPr lang="en-GB" sz="2800" smtClean="0"/>
            </a:br>
            <a:r>
              <a:rPr lang="en-GB" sz="2200" smtClean="0"/>
              <a:t>1.halvår 2014 </a:t>
            </a:r>
            <a:r>
              <a:rPr lang="en-GB" sz="2200" dirty="0" smtClean="0"/>
              <a:t>– </a:t>
            </a:r>
            <a:r>
              <a:rPr lang="en-GB" sz="2200" dirty="0" err="1" smtClean="0"/>
              <a:t>flere</a:t>
            </a:r>
            <a:r>
              <a:rPr lang="en-GB" sz="2200" dirty="0" smtClean="0"/>
              <a:t> </a:t>
            </a:r>
            <a:r>
              <a:rPr lang="en-GB" sz="2200" dirty="0" err="1" smtClean="0"/>
              <a:t>unike</a:t>
            </a:r>
            <a:r>
              <a:rPr lang="en-GB" sz="2200" dirty="0" smtClean="0"/>
              <a:t> </a:t>
            </a:r>
            <a:r>
              <a:rPr lang="en-GB" sz="2200" dirty="0" err="1" smtClean="0"/>
              <a:t>brukere</a:t>
            </a:r>
            <a:r>
              <a:rPr lang="en-GB" sz="2200" dirty="0" smtClean="0"/>
              <a:t> </a:t>
            </a:r>
            <a:r>
              <a:rPr lang="en-GB" sz="2200" dirty="0" err="1" smtClean="0"/>
              <a:t>enn</a:t>
            </a:r>
            <a:r>
              <a:rPr lang="en-GB" sz="2200" dirty="0" smtClean="0"/>
              <a:t> </a:t>
            </a:r>
            <a:r>
              <a:rPr lang="en-GB" sz="2200" dirty="0" err="1" smtClean="0"/>
              <a:t>det</a:t>
            </a:r>
            <a:r>
              <a:rPr lang="en-GB" sz="2200" dirty="0" smtClean="0"/>
              <a:t> </a:t>
            </a:r>
            <a:r>
              <a:rPr lang="en-GB" sz="2200" dirty="0" err="1" smtClean="0"/>
              <a:t>er</a:t>
            </a:r>
            <a:r>
              <a:rPr lang="en-GB" sz="2200" dirty="0" smtClean="0"/>
              <a:t> </a:t>
            </a:r>
            <a:r>
              <a:rPr lang="en-GB" sz="2200" dirty="0" err="1" smtClean="0"/>
              <a:t>innbyggere</a:t>
            </a:r>
            <a:endParaRPr lang="en-GB" sz="2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910" r="533"/>
          <a:stretch/>
        </p:blipFill>
        <p:spPr>
          <a:xfrm>
            <a:off x="1147837" y="1602231"/>
            <a:ext cx="6848326" cy="37216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1360" y="5588000"/>
            <a:ext cx="7426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sz="1600" dirty="0"/>
              <a:t>Traue keiner Statistik, die Du nicht selber gefälscht </a:t>
            </a:r>
            <a:r>
              <a:rPr lang="de-DE" sz="1600" dirty="0" smtClean="0"/>
              <a:t>hast</a:t>
            </a:r>
            <a:endParaRPr lang="fr-F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1672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Designforslag 2006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16386" name="Picture 2" descr="H:\Felles\FINN Strategi og Produktutvikling\FINN IT Utvikling\Team Kart\Design\Anders\Demografiske kart\kartsø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386921"/>
            <a:ext cx="5054928" cy="511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07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Kart i utlandet, 2006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18434" name="Picture 2" descr="H:\Felles\FINN Strategi og Produktutvikling\FINN IT Utvikling\Team Kart\Design\Anders\April release design\Europa trip planner\Par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602231"/>
            <a:ext cx="5315831" cy="561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93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Annonser i kart, 2006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17410" name="Picture 2" descr="H:\Felles\FINN Strategi og Produktutvikling\FINN IT Utvikling\Team Kart\Design\Anders\April release design\kart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2231"/>
            <a:ext cx="9448289" cy="708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12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State of the art - 2004</a:t>
            </a:r>
            <a:endParaRPr lang="en-GB"/>
          </a:p>
        </p:txBody>
      </p:sp>
      <p:pic>
        <p:nvPicPr>
          <p:cNvPr id="6" name="Picture 10" descr="map-search-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456890"/>
            <a:ext cx="5688013" cy="50101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5435600" y="4149725"/>
            <a:ext cx="3527425" cy="1430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altLang="nb-NO"/>
              <a:t>map.search.ch is completely Javascript driven, there are no Java or Flash components. </a:t>
            </a:r>
          </a:p>
          <a:p>
            <a:pPr eaLnBrk="1" hangingPunct="1"/>
            <a:r>
              <a:rPr lang="en-US" altLang="nb-NO" sz="1100">
                <a:hlinkClick r:id="rId4"/>
              </a:rPr>
              <a:t>http://www.bernhardseefeld.ch/archives/000099.html</a:t>
            </a:r>
            <a:endParaRPr lang="en-US" altLang="nb-NO" sz="1100"/>
          </a:p>
          <a:p>
            <a:pPr eaLnBrk="1" hangingPunct="1"/>
            <a:r>
              <a:rPr lang="nb-NO" altLang="nb-NO" sz="1100"/>
              <a:t>9th October 2004</a:t>
            </a:r>
            <a:endParaRPr lang="en-US" altLang="nb-NO" sz="1100"/>
          </a:p>
          <a:p>
            <a:pPr eaLnBrk="1" hangingPunct="1"/>
            <a:endParaRPr lang="en-US" altLang="nb-NO" sz="1100"/>
          </a:p>
        </p:txBody>
      </p:sp>
    </p:spTree>
    <p:extLst>
      <p:ext uri="{BB962C8B-B14F-4D97-AF65-F5344CB8AC3E}">
        <p14:creationId xmlns:p14="http://schemas.microsoft.com/office/powerpoint/2010/main" val="334075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Slippy map</a:t>
            </a:r>
            <a:endParaRPr lang="en-GB"/>
          </a:p>
        </p:txBody>
      </p:sp>
      <p:pic>
        <p:nvPicPr>
          <p:cNvPr id="4" name="Picture 8" descr="slippy-finn-popup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602231"/>
            <a:ext cx="5400675" cy="46640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043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FINN.no </a:t>
            </a:r>
            <a:r>
              <a:rPr lang="en-GB" smtClean="0"/>
              <a:t>– Målsetninger </a:t>
            </a:r>
            <a:r>
              <a:rPr lang="en-GB" dirty="0" smtClean="0"/>
              <a:t>– </a:t>
            </a:r>
            <a:r>
              <a:rPr lang="en-GB" smtClean="0"/>
              <a:t>Kart 2006/2007-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Den </a:t>
            </a:r>
            <a:r>
              <a:rPr lang="en-GB" dirty="0" err="1" smtClean="0"/>
              <a:t>beste</a:t>
            </a:r>
            <a:r>
              <a:rPr lang="en-GB" dirty="0" smtClean="0"/>
              <a:t> </a:t>
            </a:r>
            <a:r>
              <a:rPr lang="en-GB" dirty="0" err="1" smtClean="0"/>
              <a:t>karttjenesten</a:t>
            </a:r>
            <a:r>
              <a:rPr lang="en-GB" dirty="0" smtClean="0"/>
              <a:t> for </a:t>
            </a:r>
            <a:r>
              <a:rPr lang="en-GB" dirty="0" err="1" smtClean="0"/>
              <a:t>våre</a:t>
            </a:r>
            <a:r>
              <a:rPr lang="en-GB" dirty="0" smtClean="0"/>
              <a:t> </a:t>
            </a:r>
            <a:r>
              <a:rPr lang="en-GB" dirty="0" err="1" smtClean="0"/>
              <a:t>brukere</a:t>
            </a:r>
            <a:r>
              <a:rPr lang="en-GB" dirty="0" smtClean="0"/>
              <a:t> </a:t>
            </a:r>
            <a:r>
              <a:rPr lang="en-GB" smtClean="0"/>
              <a:t>=&gt; integrasjon</a:t>
            </a:r>
          </a:p>
          <a:p>
            <a:pPr lvl="1"/>
            <a:r>
              <a:rPr lang="en-GB"/>
              <a:t>Få et overblikk over hvor objektene finnes</a:t>
            </a:r>
          </a:p>
          <a:p>
            <a:pPr lvl="1"/>
            <a:r>
              <a:rPr lang="en-GB"/>
              <a:t>Mulighet til å se gode detaljer rundt objektene</a:t>
            </a:r>
          </a:p>
          <a:p>
            <a:r>
              <a:rPr lang="en-GB" i="1" smtClean="0"/>
              <a:t>Må </a:t>
            </a:r>
            <a:r>
              <a:rPr lang="en-GB" i="1" dirty="0" err="1" smtClean="0"/>
              <a:t>absolutt</a:t>
            </a:r>
            <a:r>
              <a:rPr lang="en-GB" i="1" dirty="0" smtClean="0"/>
              <a:t> </a:t>
            </a:r>
            <a:r>
              <a:rPr lang="en-GB" i="1" dirty="0" err="1" smtClean="0"/>
              <a:t>ikke</a:t>
            </a:r>
            <a:r>
              <a:rPr lang="en-GB" i="1" dirty="0" smtClean="0"/>
              <a:t> </a:t>
            </a:r>
            <a:r>
              <a:rPr lang="en-GB" i="1" dirty="0" err="1" smtClean="0"/>
              <a:t>knekke</a:t>
            </a:r>
            <a:r>
              <a:rPr lang="en-GB" i="1" dirty="0" smtClean="0"/>
              <a:t> den </a:t>
            </a:r>
            <a:r>
              <a:rPr lang="en-GB" i="1" dirty="0" err="1" smtClean="0"/>
              <a:t>ordinære</a:t>
            </a:r>
            <a:r>
              <a:rPr lang="en-GB" i="1" dirty="0" smtClean="0"/>
              <a:t> </a:t>
            </a:r>
            <a:r>
              <a:rPr lang="en-GB" i="1" dirty="0" err="1" smtClean="0"/>
              <a:t>tjenesten</a:t>
            </a:r>
            <a:endParaRPr lang="en-GB" i="1" dirty="0" smtClean="0"/>
          </a:p>
          <a:p>
            <a:pPr lvl="1"/>
            <a:r>
              <a:rPr lang="en-GB" dirty="0" smtClean="0"/>
              <a:t>Beta; </a:t>
            </a:r>
            <a:r>
              <a:rPr lang="en-GB" dirty="0" err="1" smtClean="0"/>
              <a:t>egne</a:t>
            </a:r>
            <a:r>
              <a:rPr lang="en-GB" dirty="0" smtClean="0"/>
              <a:t> </a:t>
            </a:r>
            <a:r>
              <a:rPr lang="en-GB" dirty="0" err="1" smtClean="0"/>
              <a:t>servere</a:t>
            </a:r>
            <a:r>
              <a:rPr lang="en-GB" dirty="0" smtClean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webapp</a:t>
            </a:r>
            <a:r>
              <a:rPr lang="en-GB" dirty="0" smtClean="0"/>
              <a:t>, deployment </a:t>
            </a:r>
            <a:r>
              <a:rPr lang="en-GB" dirty="0" err="1" smtClean="0"/>
              <a:t>når</a:t>
            </a:r>
            <a:r>
              <a:rPr lang="en-GB" dirty="0" smtClean="0"/>
              <a:t> vi </a:t>
            </a:r>
            <a:r>
              <a:rPr lang="en-GB" dirty="0" err="1" smtClean="0"/>
              <a:t>ønsket</a:t>
            </a:r>
            <a:endParaRPr lang="en-GB" dirty="0" smtClean="0"/>
          </a:p>
          <a:p>
            <a:pPr lvl="1"/>
            <a:r>
              <a:rPr lang="en-GB" dirty="0" err="1" smtClean="0"/>
              <a:t>Søk</a:t>
            </a:r>
            <a:r>
              <a:rPr lang="en-GB" dirty="0" smtClean="0"/>
              <a:t> (</a:t>
            </a:r>
            <a:r>
              <a:rPr lang="en-GB" dirty="0" err="1" smtClean="0"/>
              <a:t>tekst</a:t>
            </a:r>
            <a:r>
              <a:rPr lang="en-GB" dirty="0" smtClean="0"/>
              <a:t>) </a:t>
            </a:r>
            <a:r>
              <a:rPr lang="en-GB" dirty="0" err="1" smtClean="0"/>
              <a:t>begrenset</a:t>
            </a:r>
            <a:r>
              <a:rPr lang="en-GB" dirty="0" smtClean="0"/>
              <a:t> </a:t>
            </a:r>
            <a:r>
              <a:rPr lang="en-GB" dirty="0" err="1" smtClean="0"/>
              <a:t>antall</a:t>
            </a:r>
            <a:r>
              <a:rPr lang="en-GB" dirty="0" smtClean="0"/>
              <a:t> </a:t>
            </a:r>
            <a:r>
              <a:rPr lang="en-GB" dirty="0" err="1" smtClean="0"/>
              <a:t>pr</a:t>
            </a:r>
            <a:r>
              <a:rPr lang="en-GB" dirty="0" smtClean="0"/>
              <a:t> </a:t>
            </a:r>
            <a:r>
              <a:rPr lang="en-GB" dirty="0" err="1" smtClean="0"/>
              <a:t>sekund</a:t>
            </a:r>
            <a:r>
              <a:rPr lang="en-GB" dirty="0" smtClean="0"/>
              <a:t> (</a:t>
            </a:r>
            <a:r>
              <a:rPr lang="en-GB" smtClean="0"/>
              <a:t>QPS) (Fast...)</a:t>
            </a:r>
            <a:endParaRPr lang="en-GB" dirty="0" smtClean="0"/>
          </a:p>
          <a:p>
            <a:pPr lvl="1"/>
            <a:r>
              <a:rPr lang="en-GB" dirty="0" err="1" smtClean="0"/>
              <a:t>Løsning</a:t>
            </a:r>
            <a:r>
              <a:rPr lang="en-GB" dirty="0" smtClean="0"/>
              <a:t>: </a:t>
            </a:r>
            <a:r>
              <a:rPr lang="en-GB" dirty="0" err="1" smtClean="0"/>
              <a:t>Gjør</a:t>
            </a:r>
            <a:r>
              <a:rPr lang="en-GB" dirty="0" smtClean="0"/>
              <a:t> </a:t>
            </a:r>
            <a:r>
              <a:rPr lang="en-GB" dirty="0" err="1" smtClean="0"/>
              <a:t>det</a:t>
            </a:r>
            <a:r>
              <a:rPr lang="en-GB" dirty="0" smtClean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 err="1" smtClean="0"/>
              <a:t>minnet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358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Krav</a:t>
            </a:r>
            <a:r>
              <a:rPr lang="en-GB" dirty="0" smtClean="0"/>
              <a:t> til </a:t>
            </a:r>
            <a:r>
              <a:rPr lang="en-GB" dirty="0" err="1" smtClean="0"/>
              <a:t>kartmotor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Skulle</a:t>
            </a:r>
            <a:r>
              <a:rPr lang="en-GB" dirty="0" smtClean="0"/>
              <a:t> </a:t>
            </a:r>
            <a:r>
              <a:rPr lang="en-GB" dirty="0" err="1" smtClean="0"/>
              <a:t>ikke</a:t>
            </a:r>
            <a:r>
              <a:rPr lang="en-GB" dirty="0" smtClean="0"/>
              <a:t> </a:t>
            </a:r>
            <a:r>
              <a:rPr lang="en-GB" dirty="0" err="1" smtClean="0"/>
              <a:t>kreve</a:t>
            </a:r>
            <a:r>
              <a:rPr lang="en-GB" dirty="0" smtClean="0"/>
              <a:t> plugin (</a:t>
            </a:r>
            <a:r>
              <a:rPr lang="en-GB" dirty="0" err="1" smtClean="0"/>
              <a:t>ikke</a:t>
            </a:r>
            <a:r>
              <a:rPr lang="en-GB" dirty="0" smtClean="0"/>
              <a:t> </a:t>
            </a:r>
            <a:r>
              <a:rPr lang="en-GB" dirty="0" err="1" smtClean="0"/>
              <a:t>activex</a:t>
            </a:r>
            <a:r>
              <a:rPr lang="en-GB" dirty="0" smtClean="0"/>
              <a:t>, flash, </a:t>
            </a:r>
            <a:r>
              <a:rPr lang="en-GB" dirty="0" err="1" smtClean="0"/>
              <a:t>silverlight</a:t>
            </a:r>
            <a:r>
              <a:rPr lang="en-GB" dirty="0" smtClean="0"/>
              <a:t>, macromedia)</a:t>
            </a:r>
          </a:p>
          <a:p>
            <a:r>
              <a:rPr lang="en-GB" smtClean="0"/>
              <a:t>=&gt; Javascript</a:t>
            </a:r>
            <a:endParaRPr lang="en-GB" dirty="0" smtClean="0"/>
          </a:p>
          <a:p>
            <a:r>
              <a:rPr lang="en-GB" dirty="0" err="1" smtClean="0"/>
              <a:t>OpenLayers</a:t>
            </a:r>
            <a:r>
              <a:rPr lang="en-GB" dirty="0" smtClean="0"/>
              <a:t> 2, </a:t>
            </a:r>
            <a:r>
              <a:rPr lang="en-GB" dirty="0" err="1" smtClean="0"/>
              <a:t>ka</a:t>
            </a:r>
            <a:r>
              <a:rPr lang="en-GB" dirty="0" smtClean="0"/>
              <a:t>-map </a:t>
            </a:r>
            <a:r>
              <a:rPr lang="en-GB" dirty="0" err="1" smtClean="0"/>
              <a:t>eller</a:t>
            </a:r>
            <a:r>
              <a:rPr lang="en-GB" dirty="0" smtClean="0"/>
              <a:t> </a:t>
            </a:r>
            <a:r>
              <a:rPr lang="en-GB" dirty="0" err="1" smtClean="0"/>
              <a:t>eget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24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Hvordan</a:t>
            </a:r>
            <a:r>
              <a:rPr lang="en-GB" dirty="0" smtClean="0"/>
              <a:t> </a:t>
            </a:r>
            <a:r>
              <a:rPr lang="en-GB" dirty="0" err="1" smtClean="0"/>
              <a:t>søke</a:t>
            </a:r>
            <a:r>
              <a:rPr lang="en-GB" dirty="0" smtClean="0"/>
              <a:t> </a:t>
            </a:r>
            <a:r>
              <a:rPr lang="en-GB" dirty="0" err="1" smtClean="0"/>
              <a:t>etter</a:t>
            </a:r>
            <a:r>
              <a:rPr lang="en-GB" dirty="0" smtClean="0"/>
              <a:t> et </a:t>
            </a:r>
            <a:r>
              <a:rPr lang="en-GB" dirty="0" err="1" smtClean="0"/>
              <a:t>punkt</a:t>
            </a:r>
            <a:r>
              <a:rPr lang="en-GB" dirty="0" smtClean="0"/>
              <a:t> – </a:t>
            </a:r>
            <a:br>
              <a:rPr lang="en-GB" dirty="0" smtClean="0"/>
            </a:br>
            <a:r>
              <a:rPr lang="en-GB" dirty="0" smtClean="0"/>
              <a:t>Spatial Algorithms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 err="1" smtClean="0"/>
              <a:t>Rangesøk</a:t>
            </a:r>
            <a:r>
              <a:rPr lang="en-GB" dirty="0" smtClean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 err="1" smtClean="0"/>
              <a:t>databasen</a:t>
            </a:r>
            <a:r>
              <a:rPr lang="en-GB" dirty="0" smtClean="0"/>
              <a:t>;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where x&gt;? and x&lt;? and y&gt;? and y&lt;?</a:t>
            </a:r>
          </a:p>
          <a:p>
            <a:pPr marL="0" indent="0">
              <a:buNone/>
            </a:pPr>
            <a:r>
              <a:rPr lang="en-GB" dirty="0" smtClean="0"/>
              <a:t>Spatial extensions:</a:t>
            </a:r>
          </a:p>
          <a:p>
            <a:pPr marL="400050" lvl="1" indent="0">
              <a:buNone/>
            </a:pPr>
            <a:r>
              <a:rPr lang="en-GB" dirty="0" smtClean="0"/>
              <a:t>Oracle</a:t>
            </a:r>
            <a:r>
              <a:rPr lang="en-GB" dirty="0"/>
              <a:t>, Sybase. SQL </a:t>
            </a:r>
            <a:r>
              <a:rPr lang="en-GB" dirty="0" smtClean="0"/>
              <a:t>Server, </a:t>
            </a:r>
            <a:r>
              <a:rPr lang="en-GB" dirty="0" err="1" smtClean="0"/>
              <a:t>siden</a:t>
            </a:r>
            <a:r>
              <a:rPr lang="en-GB" dirty="0" smtClean="0"/>
              <a:t> 2008 </a:t>
            </a:r>
            <a:r>
              <a:rPr lang="en-GB" dirty="0" err="1" smtClean="0"/>
              <a:t>inkludert</a:t>
            </a:r>
            <a:endParaRPr lang="en-GB" dirty="0" smtClean="0"/>
          </a:p>
          <a:p>
            <a:pPr marL="400050" lvl="1" indent="0">
              <a:buNone/>
            </a:pPr>
            <a:r>
              <a:rPr lang="en-GB" dirty="0" err="1" smtClean="0"/>
              <a:t>Mysql</a:t>
            </a:r>
            <a:r>
              <a:rPr lang="en-GB" dirty="0" smtClean="0"/>
              <a:t>. </a:t>
            </a:r>
          </a:p>
          <a:p>
            <a:pPr marL="400050" lvl="1" indent="0">
              <a:buNone/>
            </a:pPr>
            <a:r>
              <a:rPr lang="en-GB" dirty="0" err="1" smtClean="0"/>
              <a:t>Postgresql</a:t>
            </a:r>
            <a:r>
              <a:rPr lang="en-GB" dirty="0" smtClean="0"/>
              <a:t> med </a:t>
            </a:r>
            <a:r>
              <a:rPr lang="en-GB" dirty="0" err="1" smtClean="0"/>
              <a:t>PostGIS</a:t>
            </a: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Klassiske</a:t>
            </a:r>
            <a:r>
              <a:rPr lang="en-GB" dirty="0" smtClean="0"/>
              <a:t> </a:t>
            </a:r>
            <a:r>
              <a:rPr lang="en-GB" dirty="0" err="1" smtClean="0"/>
              <a:t>algoritmer</a:t>
            </a:r>
            <a:endParaRPr lang="en-GB" dirty="0" smtClean="0"/>
          </a:p>
          <a:p>
            <a:pPr marL="400050" lvl="1" indent="0">
              <a:buNone/>
            </a:pPr>
            <a:r>
              <a:rPr lang="en-GB" dirty="0" err="1" smtClean="0"/>
              <a:t>Hvis</a:t>
            </a:r>
            <a:r>
              <a:rPr lang="en-GB" dirty="0" smtClean="0"/>
              <a:t> du </a:t>
            </a:r>
            <a:r>
              <a:rPr lang="en-GB" dirty="0" err="1" smtClean="0"/>
              <a:t>trenger</a:t>
            </a:r>
            <a:r>
              <a:rPr lang="en-GB" dirty="0" smtClean="0"/>
              <a:t> </a:t>
            </a:r>
            <a:r>
              <a:rPr lang="en-GB" dirty="0" err="1" smtClean="0"/>
              <a:t>det</a:t>
            </a:r>
            <a:r>
              <a:rPr lang="en-GB" dirty="0" smtClean="0"/>
              <a:t> </a:t>
            </a:r>
            <a:r>
              <a:rPr lang="en-GB" dirty="0" err="1" smtClean="0"/>
              <a:t>nærmeste</a:t>
            </a:r>
            <a:r>
              <a:rPr lang="en-GB" dirty="0" smtClean="0"/>
              <a:t> </a:t>
            </a:r>
            <a:r>
              <a:rPr lang="en-GB" dirty="0" err="1" smtClean="0"/>
              <a:t>objektet</a:t>
            </a:r>
            <a:r>
              <a:rPr lang="en-GB" dirty="0" smtClean="0"/>
              <a:t> – quad tree (quadrant, logarithmic performance)</a:t>
            </a:r>
          </a:p>
          <a:p>
            <a:pPr marL="400050" lvl="1" indent="0">
              <a:buNone/>
            </a:pPr>
            <a:r>
              <a:rPr lang="en-GB" dirty="0" err="1" smtClean="0"/>
              <a:t>Hvis</a:t>
            </a:r>
            <a:r>
              <a:rPr lang="en-GB" dirty="0" smtClean="0"/>
              <a:t> du </a:t>
            </a:r>
            <a:r>
              <a:rPr lang="en-GB" dirty="0" err="1" smtClean="0"/>
              <a:t>trenger</a:t>
            </a:r>
            <a:r>
              <a:rPr lang="en-GB" dirty="0" smtClean="0"/>
              <a:t> alt </a:t>
            </a:r>
            <a:r>
              <a:rPr lang="en-GB" dirty="0" err="1" smtClean="0"/>
              <a:t>innenfor</a:t>
            </a:r>
            <a:r>
              <a:rPr lang="en-GB" dirty="0" smtClean="0"/>
              <a:t> et </a:t>
            </a:r>
            <a:r>
              <a:rPr lang="en-GB" dirty="0" err="1" smtClean="0"/>
              <a:t>område</a:t>
            </a:r>
            <a:r>
              <a:rPr lang="en-GB" dirty="0" smtClean="0"/>
              <a:t> – R-tree – </a:t>
            </a:r>
            <a:r>
              <a:rPr lang="en-GB" dirty="0" err="1" smtClean="0"/>
              <a:t>generisk</a:t>
            </a:r>
            <a:endParaRPr lang="en-GB" dirty="0" smtClean="0"/>
          </a:p>
          <a:p>
            <a:pPr marL="800100" lvl="2" indent="0">
              <a:buNone/>
            </a:pPr>
            <a:r>
              <a:rPr lang="en-GB" dirty="0" err="1" smtClean="0"/>
              <a:t>Finnes</a:t>
            </a:r>
            <a:r>
              <a:rPr lang="en-GB" dirty="0" smtClean="0"/>
              <a:t> </a:t>
            </a:r>
            <a:r>
              <a:rPr lang="en-GB" dirty="0" err="1" smtClean="0"/>
              <a:t>gode</a:t>
            </a:r>
            <a:r>
              <a:rPr lang="en-GB" dirty="0" smtClean="0"/>
              <a:t> </a:t>
            </a:r>
            <a:r>
              <a:rPr lang="en-GB" dirty="0" err="1" smtClean="0"/>
              <a:t>biblioteker</a:t>
            </a:r>
            <a:r>
              <a:rPr lang="en-GB" dirty="0" smtClean="0"/>
              <a:t>. </a:t>
            </a:r>
            <a:r>
              <a:rPr lang="en-GB" dirty="0" err="1"/>
              <a:t>Geotools</a:t>
            </a:r>
            <a:r>
              <a:rPr lang="en-GB" dirty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/>
              <a:t>Java. </a:t>
            </a:r>
            <a:r>
              <a:rPr lang="en-GB" dirty="0" err="1"/>
              <a:t>Postgresql</a:t>
            </a:r>
            <a:r>
              <a:rPr lang="en-GB" dirty="0"/>
              <a:t>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Mysql</a:t>
            </a:r>
            <a:r>
              <a:rPr lang="en-GB" dirty="0" smtClean="0"/>
              <a:t> </a:t>
            </a:r>
            <a:r>
              <a:rPr lang="en-GB" dirty="0" err="1" smtClean="0"/>
              <a:t>har</a:t>
            </a:r>
            <a:r>
              <a:rPr lang="en-GB" dirty="0" smtClean="0"/>
              <a:t> </a:t>
            </a:r>
            <a:r>
              <a:rPr lang="en-GB" dirty="0" err="1" smtClean="0"/>
              <a:t>støtte</a:t>
            </a: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Geohash</a:t>
            </a:r>
            <a:endParaRPr lang="en-GB" dirty="0" smtClean="0"/>
          </a:p>
          <a:p>
            <a:pPr marL="400050" lvl="1" indent="0">
              <a:buNone/>
            </a:pPr>
            <a:r>
              <a:rPr lang="en-GB" dirty="0" err="1" smtClean="0"/>
              <a:t>Kombinerer</a:t>
            </a:r>
            <a:r>
              <a:rPr lang="en-GB" dirty="0" smtClean="0"/>
              <a:t> </a:t>
            </a:r>
            <a:r>
              <a:rPr lang="en-GB" dirty="0" err="1" smtClean="0"/>
              <a:t>lengde</a:t>
            </a:r>
            <a:r>
              <a:rPr lang="en-GB" dirty="0" smtClean="0"/>
              <a:t>- </a:t>
            </a:r>
            <a:r>
              <a:rPr lang="en-GB" dirty="0" err="1" smtClean="0"/>
              <a:t>og</a:t>
            </a:r>
            <a:r>
              <a:rPr lang="en-GB" dirty="0" smtClean="0"/>
              <a:t> </a:t>
            </a:r>
            <a:r>
              <a:rPr lang="en-GB" dirty="0" err="1" smtClean="0"/>
              <a:t>breddegradsbit</a:t>
            </a:r>
            <a:r>
              <a:rPr lang="en-GB" dirty="0" smtClean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 en </a:t>
            </a:r>
            <a:r>
              <a:rPr lang="en-GB" dirty="0" err="1" smtClean="0"/>
              <a:t>streng</a:t>
            </a:r>
            <a:r>
              <a:rPr lang="en-GB" dirty="0" smtClean="0"/>
              <a:t> (base32)</a:t>
            </a:r>
          </a:p>
          <a:p>
            <a:pPr marL="400050" lvl="1" indent="0">
              <a:buNone/>
            </a:pPr>
            <a:r>
              <a:rPr lang="en-GB" dirty="0" smtClean="0"/>
              <a:t>Et </a:t>
            </a:r>
            <a:r>
              <a:rPr lang="en-GB" dirty="0" err="1" smtClean="0"/>
              <a:t>område</a:t>
            </a:r>
            <a:r>
              <a:rPr lang="en-GB" dirty="0" smtClean="0"/>
              <a:t> </a:t>
            </a:r>
            <a:r>
              <a:rPr lang="en-GB" dirty="0" err="1" smtClean="0"/>
              <a:t>har</a:t>
            </a:r>
            <a:r>
              <a:rPr lang="en-GB" dirty="0" smtClean="0"/>
              <a:t> </a:t>
            </a:r>
            <a:r>
              <a:rPr lang="en-GB" dirty="0" err="1" smtClean="0"/>
              <a:t>det</a:t>
            </a:r>
            <a:r>
              <a:rPr lang="en-GB" dirty="0" smtClean="0"/>
              <a:t> </a:t>
            </a:r>
            <a:r>
              <a:rPr lang="en-GB" dirty="0" err="1" smtClean="0"/>
              <a:t>samme</a:t>
            </a:r>
            <a:r>
              <a:rPr lang="en-GB" dirty="0" smtClean="0"/>
              <a:t> prefix</a:t>
            </a:r>
          </a:p>
          <a:p>
            <a:pPr marL="400050" lvl="1" indent="0">
              <a:buNone/>
            </a:pPr>
            <a:r>
              <a:rPr lang="en-GB" dirty="0" err="1" smtClean="0"/>
              <a:t>Ikke</a:t>
            </a:r>
            <a:r>
              <a:rPr lang="en-GB" dirty="0" smtClean="0"/>
              <a:t> </a:t>
            </a:r>
            <a:r>
              <a:rPr lang="en-GB" dirty="0" err="1" smtClean="0"/>
              <a:t>alltid</a:t>
            </a:r>
            <a:r>
              <a:rPr lang="en-GB" dirty="0" smtClean="0"/>
              <a:t> </a:t>
            </a:r>
            <a:r>
              <a:rPr lang="en-GB" dirty="0" err="1" smtClean="0"/>
              <a:t>presist</a:t>
            </a:r>
            <a:r>
              <a:rPr lang="en-GB" dirty="0" smtClean="0"/>
              <a:t> – </a:t>
            </a:r>
            <a:r>
              <a:rPr lang="en-GB" dirty="0" err="1" smtClean="0"/>
              <a:t>intreressante</a:t>
            </a:r>
            <a:r>
              <a:rPr lang="en-GB" dirty="0" smtClean="0"/>
              <a:t> edge cases</a:t>
            </a:r>
          </a:p>
          <a:p>
            <a:pPr marL="400050" lvl="1" indent="0">
              <a:buNone/>
            </a:pPr>
            <a:r>
              <a:rPr lang="en-GB" dirty="0" err="1" smtClean="0"/>
              <a:t>Minner</a:t>
            </a:r>
            <a:r>
              <a:rPr lang="en-GB" dirty="0" smtClean="0"/>
              <a:t> om Virtual earth </a:t>
            </a:r>
            <a:r>
              <a:rPr lang="en-GB" dirty="0" err="1" smtClean="0"/>
              <a:t>adresseringen</a:t>
            </a:r>
            <a:endParaRPr lang="en-GB" dirty="0" smtClean="0"/>
          </a:p>
          <a:p>
            <a:pPr marL="400050" lvl="1" indent="0">
              <a:buNone/>
            </a:pPr>
            <a:endParaRPr lang="en-GB" dirty="0" smtClean="0"/>
          </a:p>
          <a:p>
            <a:pPr marL="400050" lvl="1" indent="0">
              <a:buNone/>
            </a:pPr>
            <a:r>
              <a:rPr lang="en-GB" dirty="0" smtClean="0"/>
              <a:t>SOLR, </a:t>
            </a:r>
            <a:r>
              <a:rPr lang="en-GB" dirty="0" err="1" smtClean="0"/>
              <a:t>MongoDB</a:t>
            </a:r>
            <a:r>
              <a:rPr lang="en-GB" dirty="0" smtClean="0"/>
              <a:t>, Elastic Search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sz="2300" dirty="0" smtClean="0"/>
              <a:t>[</a:t>
            </a:r>
            <a:r>
              <a:rPr lang="en-GB" sz="2300" dirty="0"/>
              <a:t>1] http://en.wikipedia.org/wiki/Geohash</a:t>
            </a:r>
          </a:p>
        </p:txBody>
      </p:sp>
    </p:spTree>
    <p:extLst>
      <p:ext uri="{BB962C8B-B14F-4D97-AF65-F5344CB8AC3E}">
        <p14:creationId xmlns:p14="http://schemas.microsoft.com/office/powerpoint/2010/main" val="7192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 descr="http://3.bp.blogspot.com/-J-2ttppEFwM/UOrPIqEby2I/AAAAAAAAA9w/DsL6hafWkjY/s640/Screen+Shot+2013-01-04+at+12.39.25+P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70869"/>
            <a:ext cx="6096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6207760"/>
            <a:ext cx="724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http://www.bigdatamodeling.org/2013/01/intuitive-geohash.html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53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 descr="http://1.bp.blogspot.com/-kQlv7hONsR8/UOramjL8MQI/AAAAAAAAA-Q/FXd__SYFtz4/s640/Screen+Shot+2013-01-04+at+12.44.04+P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23256"/>
            <a:ext cx="60960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84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FINN.no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7767"/>
            <a:ext cx="5065295" cy="4328397"/>
          </a:xfrm>
        </p:spPr>
        <p:txBody>
          <a:bodyPr>
            <a:normAutofit/>
          </a:bodyPr>
          <a:lstStyle/>
          <a:p>
            <a:r>
              <a:rPr lang="en-GB" smtClean="0"/>
              <a:t>Agenda</a:t>
            </a:r>
            <a:endParaRPr lang="en-GB" dirty="0" smtClean="0"/>
          </a:p>
          <a:p>
            <a:pPr lvl="1"/>
            <a:r>
              <a:rPr lang="en-GB" dirty="0" err="1" smtClean="0"/>
              <a:t>Idag</a:t>
            </a:r>
            <a:r>
              <a:rPr lang="en-GB" dirty="0" smtClean="0"/>
              <a:t>!</a:t>
            </a:r>
          </a:p>
          <a:p>
            <a:pPr lvl="1"/>
            <a:r>
              <a:rPr lang="en-GB" smtClean="0"/>
              <a:t>Historien - fra </a:t>
            </a:r>
            <a:r>
              <a:rPr lang="en-GB" dirty="0" err="1" smtClean="0"/>
              <a:t>statisk</a:t>
            </a:r>
            <a:r>
              <a:rPr lang="en-GB" dirty="0" smtClean="0"/>
              <a:t> til </a:t>
            </a:r>
            <a:r>
              <a:rPr lang="en-GB" dirty="0" err="1" smtClean="0"/>
              <a:t>levende</a:t>
            </a:r>
            <a:endParaRPr lang="en-GB" dirty="0" smtClean="0"/>
          </a:p>
          <a:p>
            <a:pPr lvl="1"/>
            <a:r>
              <a:rPr lang="en-GB" err="1" smtClean="0"/>
              <a:t>Integrerte</a:t>
            </a:r>
            <a:r>
              <a:rPr lang="en-GB" smtClean="0"/>
              <a:t> rubrikkannonser med</a:t>
            </a:r>
            <a:r>
              <a:rPr lang="en-GB"/>
              <a:t> </a:t>
            </a:r>
            <a:r>
              <a:rPr lang="en-GB" smtClean="0"/>
              <a:t>morsomme algoritmer</a:t>
            </a:r>
          </a:p>
          <a:p>
            <a:pPr lvl="1"/>
            <a:r>
              <a:rPr lang="en-GB" smtClean="0"/>
              <a:t>Kort om fremtiden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Henning </a:t>
            </a:r>
            <a:r>
              <a:rPr lang="en-GB" dirty="0"/>
              <a:t>Spjelkavik</a:t>
            </a:r>
          </a:p>
          <a:p>
            <a:pPr marL="0" indent="0">
              <a:buNone/>
            </a:pPr>
            <a:r>
              <a:rPr lang="en-GB" b="1" dirty="0"/>
              <a:t>@</a:t>
            </a:r>
            <a:r>
              <a:rPr lang="en-GB" b="1" dirty="0" err="1"/>
              <a:t>spjelkavik</a:t>
            </a:r>
            <a:endParaRPr lang="en-GB" b="1" dirty="0"/>
          </a:p>
          <a:p>
            <a:pPr marL="0" indent="0">
              <a:buNone/>
            </a:pPr>
            <a:r>
              <a:rPr lang="en-GB" dirty="0" smtClean="0"/>
              <a:t>henning.spjelkavik@finn.no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22" t="11057" r="5686" b="14350"/>
          <a:stretch/>
        </p:blipFill>
        <p:spPr>
          <a:xfrm rot="5400000">
            <a:off x="5500000" y="2344887"/>
            <a:ext cx="3681200" cy="269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4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20" name="Picture 4" descr="http://2.bp.blogspot.com/-LU4jxmRMmYw/UOrbV6C8I6I/AAAAAAAAA-Y/nROEwIEAws4/s640/Screen+Shot+2013-01-04+at+12.55.25+P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96" y="1797050"/>
            <a:ext cx="5227608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27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FINN.no – Kart – </a:t>
            </a:r>
            <a:r>
              <a:rPr lang="en-GB" dirty="0" err="1" smtClean="0"/>
              <a:t>Søkemotor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hvert</a:t>
            </a:r>
            <a:r>
              <a:rPr lang="en-GB" dirty="0" smtClean="0"/>
              <a:t> </a:t>
            </a:r>
            <a:r>
              <a:rPr lang="en-GB" dirty="0" err="1" smtClean="0"/>
              <a:t>flytt</a:t>
            </a:r>
            <a:endParaRPr lang="en-GB" dirty="0" smtClean="0"/>
          </a:p>
          <a:p>
            <a:pPr lvl="1"/>
            <a:r>
              <a:rPr lang="en-GB" smtClean="0"/>
              <a:t>R-tre</a:t>
            </a:r>
          </a:p>
          <a:p>
            <a:pPr lvl="1"/>
            <a:r>
              <a:rPr lang="en-GB" smtClean="0"/>
              <a:t>Filter</a:t>
            </a:r>
            <a:endParaRPr lang="en-GB" dirty="0" smtClean="0"/>
          </a:p>
          <a:p>
            <a:pPr lvl="1"/>
            <a:r>
              <a:rPr lang="en-GB" dirty="0" smtClean="0"/>
              <a:t>Cluster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custom </a:t>
            </a:r>
            <a:r>
              <a:rPr lang="en-GB" err="1" smtClean="0"/>
              <a:t>json</a:t>
            </a:r>
            <a:r>
              <a:rPr lang="en-GB" smtClean="0"/>
              <a:t> (neste gang - geojson)</a:t>
            </a:r>
          </a:p>
          <a:p>
            <a:pPr marL="342900" lvl="1" indent="-342900">
              <a:buFont typeface="Arial"/>
              <a:buChar char="•"/>
            </a:pPr>
            <a:endParaRPr lang="en-GB" smtClean="0"/>
          </a:p>
          <a:p>
            <a:pPr marL="342900" lvl="1" indent="-342900">
              <a:buFont typeface="Arial"/>
              <a:buChar char="•"/>
            </a:pPr>
            <a:r>
              <a:rPr lang="en-GB" smtClean="0"/>
              <a:t>Idag: SOLR </a:t>
            </a:r>
            <a:r>
              <a:rPr lang="en-GB"/>
              <a:t>søk etter objekter (inkludert filtre</a:t>
            </a:r>
            <a:r>
              <a:rPr lang="en-GB" smtClean="0"/>
              <a:t>), R-tre for POIer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89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Finn-demo-of-ajax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1" y="459231"/>
            <a:ext cx="8238180" cy="617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1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Clustering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err="1" smtClean="0"/>
              <a:t>Perfekt</a:t>
            </a:r>
            <a:r>
              <a:rPr lang="en-GB" sz="3600" dirty="0" smtClean="0"/>
              <a:t>?</a:t>
            </a:r>
          </a:p>
          <a:p>
            <a:pPr marL="0" indent="0">
              <a:buNone/>
            </a:pPr>
            <a:r>
              <a:rPr lang="en-GB" dirty="0" err="1" smtClean="0"/>
              <a:t>eller</a:t>
            </a:r>
            <a:r>
              <a:rPr lang="en-GB" dirty="0" smtClean="0"/>
              <a:t>...</a:t>
            </a:r>
            <a:r>
              <a:rPr lang="en-GB" sz="3600" dirty="0" smtClean="0"/>
              <a:t> </a:t>
            </a:r>
            <a:r>
              <a:rPr lang="en-GB" sz="3600" dirty="0" err="1" smtClean="0"/>
              <a:t>Godt</a:t>
            </a:r>
            <a:r>
              <a:rPr lang="en-GB" sz="3600" dirty="0" smtClean="0"/>
              <a:t> </a:t>
            </a:r>
            <a:r>
              <a:rPr lang="en-GB" sz="3600" dirty="0" err="1" smtClean="0"/>
              <a:t>nok</a:t>
            </a:r>
            <a:r>
              <a:rPr lang="en-GB" sz="3600" dirty="0" smtClean="0"/>
              <a:t>?</a:t>
            </a:r>
          </a:p>
          <a:p>
            <a:pPr marL="0" indent="0">
              <a:buNone/>
            </a:pPr>
            <a:r>
              <a:rPr lang="en-GB" sz="3200" i="1" dirty="0"/>
              <a:t>1</a:t>
            </a:r>
            <a:r>
              <a:rPr lang="en-GB" sz="3200" i="1" dirty="0" smtClean="0"/>
              <a:t>000 </a:t>
            </a:r>
            <a:r>
              <a:rPr lang="en-GB" sz="3200" i="1" dirty="0" err="1" smtClean="0"/>
              <a:t>punkter</a:t>
            </a:r>
            <a:r>
              <a:rPr lang="en-GB" sz="3200" i="1" dirty="0" smtClean="0"/>
              <a:t>: 139 </a:t>
            </a:r>
            <a:r>
              <a:rPr lang="en-GB" sz="3200" i="1" dirty="0" err="1" smtClean="0"/>
              <a:t>ms</a:t>
            </a:r>
            <a:r>
              <a:rPr lang="en-GB" sz="3200" i="1" dirty="0" smtClean="0"/>
              <a:t> or 4 </a:t>
            </a:r>
            <a:r>
              <a:rPr lang="en-GB" sz="3200" i="1" dirty="0" err="1" smtClean="0"/>
              <a:t>ms</a:t>
            </a:r>
            <a:endParaRPr lang="en-GB" sz="3200" i="1" dirty="0" smtClean="0"/>
          </a:p>
          <a:p>
            <a:pPr marL="0" indent="0">
              <a:buNone/>
            </a:pPr>
            <a:endParaRPr lang="en-GB" sz="3600" dirty="0" smtClean="0"/>
          </a:p>
          <a:p>
            <a:pPr marL="0" indent="0">
              <a:buNone/>
            </a:pPr>
            <a:r>
              <a:rPr lang="en-GB" sz="2800" dirty="0" smtClean="0"/>
              <a:t>1 million </a:t>
            </a:r>
            <a:r>
              <a:rPr lang="en-GB" sz="2800" dirty="0" err="1" smtClean="0"/>
              <a:t>punkter</a:t>
            </a:r>
            <a:r>
              <a:rPr lang="en-GB" sz="2800" dirty="0" smtClean="0"/>
              <a:t> </a:t>
            </a:r>
            <a:r>
              <a:rPr lang="en-GB" sz="2800" dirty="0" err="1" smtClean="0"/>
              <a:t>på</a:t>
            </a:r>
            <a:r>
              <a:rPr lang="en-GB" sz="2800" dirty="0" smtClean="0"/>
              <a:t> 531 </a:t>
            </a:r>
            <a:r>
              <a:rPr lang="en-GB" sz="2800" dirty="0" err="1" smtClean="0"/>
              <a:t>sekunder</a:t>
            </a:r>
            <a:endParaRPr lang="en-GB" sz="2800" dirty="0" smtClean="0"/>
          </a:p>
          <a:p>
            <a:pPr marL="0" indent="0">
              <a:buNone/>
            </a:pPr>
            <a:r>
              <a:rPr lang="en-GB" sz="2800" dirty="0" err="1" smtClean="0"/>
              <a:t>eller</a:t>
            </a:r>
            <a:r>
              <a:rPr lang="en-GB" sz="2800" dirty="0" smtClean="0"/>
              <a:t> 0.148sekunder?</a:t>
            </a:r>
          </a:p>
        </p:txBody>
      </p:sp>
    </p:spTree>
    <p:extLst>
      <p:ext uri="{BB962C8B-B14F-4D97-AF65-F5344CB8AC3E}">
        <p14:creationId xmlns:p14="http://schemas.microsoft.com/office/powerpoint/2010/main" val="194187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Hurtig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Del </a:t>
            </a:r>
            <a:r>
              <a:rPr lang="en-GB" dirty="0" err="1" smtClean="0"/>
              <a:t>verden</a:t>
            </a:r>
            <a:r>
              <a:rPr lang="en-GB" dirty="0" smtClean="0"/>
              <a:t> inn </a:t>
            </a:r>
            <a:r>
              <a:rPr lang="en-GB" dirty="0" err="1" smtClean="0"/>
              <a:t>i</a:t>
            </a:r>
            <a:r>
              <a:rPr lang="en-GB" dirty="0" smtClean="0"/>
              <a:t> et </a:t>
            </a:r>
            <a:r>
              <a:rPr lang="en-GB" dirty="0" err="1" smtClean="0"/>
              <a:t>rutenett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Alt </a:t>
            </a:r>
            <a:r>
              <a:rPr lang="en-GB" dirty="0" err="1" smtClean="0"/>
              <a:t>som</a:t>
            </a:r>
            <a:r>
              <a:rPr lang="en-GB" dirty="0" smtClean="0"/>
              <a:t> </a:t>
            </a:r>
            <a:r>
              <a:rPr lang="en-GB" dirty="0" err="1" smtClean="0"/>
              <a:t>havner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samme</a:t>
            </a:r>
            <a:r>
              <a:rPr lang="en-GB" dirty="0" smtClean="0"/>
              <a:t> </a:t>
            </a:r>
            <a:r>
              <a:rPr lang="en-GB" dirty="0" err="1" smtClean="0"/>
              <a:t>rute</a:t>
            </a:r>
            <a:r>
              <a:rPr lang="en-GB" dirty="0" smtClean="0"/>
              <a:t> </a:t>
            </a:r>
            <a:r>
              <a:rPr lang="en-GB" dirty="0" err="1" smtClean="0"/>
              <a:t>er</a:t>
            </a:r>
            <a:r>
              <a:rPr lang="en-GB" dirty="0" smtClean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 et cluster.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Perfekt</a:t>
            </a:r>
            <a:r>
              <a:rPr lang="en-GB" dirty="0" smtClean="0"/>
              <a:t> </a:t>
            </a:r>
            <a:r>
              <a:rPr lang="en-GB" dirty="0" err="1" smtClean="0"/>
              <a:t>senterpunkt</a:t>
            </a:r>
            <a:r>
              <a:rPr lang="en-GB" dirty="0" smtClean="0"/>
              <a:t> </a:t>
            </a:r>
            <a:r>
              <a:rPr lang="en-GB" dirty="0" err="1" smtClean="0"/>
              <a:t>eller</a:t>
            </a:r>
            <a:r>
              <a:rPr lang="en-GB" dirty="0" smtClean="0"/>
              <a:t> </a:t>
            </a:r>
            <a:r>
              <a:rPr lang="en-GB" dirty="0" err="1" smtClean="0"/>
              <a:t>vilkårlig</a:t>
            </a:r>
            <a:r>
              <a:rPr lang="en-GB" dirty="0" smtClean="0"/>
              <a:t>?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Lager et </a:t>
            </a:r>
            <a:r>
              <a:rPr lang="en-GB" dirty="0" err="1" smtClean="0"/>
              <a:t>bibliotek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98478"/>
            <a:ext cx="4061856" cy="33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7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Hvordan</a:t>
            </a:r>
            <a:r>
              <a:rPr lang="en-GB" dirty="0" smtClean="0"/>
              <a:t> </a:t>
            </a:r>
            <a:r>
              <a:rPr lang="en-GB" dirty="0" err="1" smtClean="0"/>
              <a:t>vise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Bruke</a:t>
            </a:r>
            <a:r>
              <a:rPr lang="en-GB" dirty="0" smtClean="0"/>
              <a:t> &lt;</a:t>
            </a:r>
            <a:r>
              <a:rPr lang="en-GB" dirty="0" err="1" smtClean="0"/>
              <a:t>img</a:t>
            </a:r>
            <a:r>
              <a:rPr lang="en-GB" dirty="0" smtClean="0"/>
              <a:t>&gt; tag?</a:t>
            </a:r>
          </a:p>
          <a:p>
            <a:r>
              <a:rPr lang="en-GB" dirty="0" smtClean="0"/>
              <a:t>2007 &amp; IE: </a:t>
            </a:r>
            <a:r>
              <a:rPr lang="en-GB" dirty="0" err="1" smtClean="0"/>
              <a:t>Mer</a:t>
            </a:r>
            <a:r>
              <a:rPr lang="en-GB" dirty="0" smtClean="0"/>
              <a:t> </a:t>
            </a:r>
            <a:r>
              <a:rPr lang="en-GB" dirty="0" err="1" smtClean="0"/>
              <a:t>enn</a:t>
            </a:r>
            <a:r>
              <a:rPr lang="en-GB" dirty="0" smtClean="0"/>
              <a:t> 100 </a:t>
            </a:r>
            <a:r>
              <a:rPr lang="en-GB" dirty="0" err="1" smtClean="0"/>
              <a:t>objekter</a:t>
            </a:r>
            <a:r>
              <a:rPr lang="en-GB" dirty="0" smtClean="0"/>
              <a:t> =&gt; </a:t>
            </a:r>
            <a:r>
              <a:rPr lang="en-GB" dirty="0" err="1" smtClean="0"/>
              <a:t>lås</a:t>
            </a:r>
            <a:r>
              <a:rPr lang="en-GB" dirty="0" smtClean="0"/>
              <a:t> </a:t>
            </a:r>
            <a:r>
              <a:rPr lang="en-GB" dirty="0" err="1" smtClean="0"/>
              <a:t>eller</a:t>
            </a:r>
            <a:r>
              <a:rPr lang="en-GB" dirty="0" smtClean="0"/>
              <a:t> </a:t>
            </a:r>
            <a:r>
              <a:rPr lang="en-GB" dirty="0"/>
              <a:t>BSOD</a:t>
            </a:r>
          </a:p>
          <a:p>
            <a:r>
              <a:rPr lang="en-GB" dirty="0" smtClean="0"/>
              <a:t>Transparent </a:t>
            </a:r>
            <a:r>
              <a:rPr lang="en-GB" dirty="0" err="1" smtClean="0"/>
              <a:t>bilde</a:t>
            </a:r>
            <a:endParaRPr lang="en-GB" dirty="0" smtClean="0"/>
          </a:p>
          <a:p>
            <a:r>
              <a:rPr lang="en-GB" dirty="0" err="1"/>
              <a:t>onMouseOver</a:t>
            </a:r>
            <a:endParaRPr lang="en-GB" dirty="0" smtClean="0"/>
          </a:p>
          <a:p>
            <a:pPr lvl="1"/>
            <a:r>
              <a:rPr lang="en-GB" dirty="0" smtClean="0"/>
              <a:t>Google and maps.ch </a:t>
            </a:r>
            <a:r>
              <a:rPr lang="en-GB" dirty="0" err="1" smtClean="0"/>
              <a:t>brukte</a:t>
            </a:r>
            <a:r>
              <a:rPr lang="en-GB" dirty="0" smtClean="0"/>
              <a:t> </a:t>
            </a:r>
            <a:r>
              <a:rPr lang="en-GB" dirty="0" err="1" smtClean="0"/>
              <a:t>mus</a:t>
            </a:r>
            <a:r>
              <a:rPr lang="en-GB" dirty="0" smtClean="0"/>
              <a:t> </a:t>
            </a:r>
            <a:r>
              <a:rPr lang="en-GB" dirty="0" err="1" smtClean="0"/>
              <a:t>x,y</a:t>
            </a:r>
            <a:r>
              <a:rPr lang="en-GB" dirty="0" smtClean="0"/>
              <a:t> sniffing</a:t>
            </a:r>
          </a:p>
          <a:p>
            <a:pPr lvl="1"/>
            <a:r>
              <a:rPr lang="en-GB" dirty="0" smtClean="0"/>
              <a:t>Image maps! </a:t>
            </a:r>
            <a:r>
              <a:rPr lang="en-GB" dirty="0" err="1" smtClean="0"/>
              <a:t>Skalerte</a:t>
            </a:r>
            <a:r>
              <a:rPr lang="en-GB" dirty="0" smtClean="0"/>
              <a:t> </a:t>
            </a:r>
            <a:r>
              <a:rPr lang="en-GB" dirty="0" err="1" smtClean="0"/>
              <a:t>utmerket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IE6</a:t>
            </a:r>
          </a:p>
          <a:p>
            <a:r>
              <a:rPr lang="en-GB" dirty="0" smtClean="0"/>
              <a:t>Google </a:t>
            </a:r>
            <a:r>
              <a:rPr lang="en-GB" dirty="0" err="1" smtClean="0"/>
              <a:t>gjør</a:t>
            </a:r>
            <a:r>
              <a:rPr lang="en-GB" dirty="0" smtClean="0"/>
              <a:t> </a:t>
            </a:r>
            <a:r>
              <a:rPr lang="en-GB" dirty="0" err="1" smtClean="0"/>
              <a:t>fortsatt</a:t>
            </a:r>
            <a:r>
              <a:rPr lang="en-GB" dirty="0" smtClean="0"/>
              <a:t> </a:t>
            </a:r>
            <a:r>
              <a:rPr lang="en-GB" dirty="0" err="1" smtClean="0"/>
              <a:t>dette</a:t>
            </a:r>
            <a:r>
              <a:rPr lang="en-GB" dirty="0" smtClean="0"/>
              <a:t> for IE8</a:t>
            </a:r>
          </a:p>
        </p:txBody>
      </p:sp>
    </p:spTree>
    <p:extLst>
      <p:ext uri="{BB962C8B-B14F-4D97-AF65-F5344CB8AC3E}">
        <p14:creationId xmlns:p14="http://schemas.microsoft.com/office/powerpoint/2010/main" val="34931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icture 2" descr="C:\Users\fihespje\Dropbox\Screenshots\Screenshot 2014-09-16 15.06.2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9231"/>
            <a:ext cx="7653452" cy="566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74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Open Source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nb-NO" smtClean="0"/>
              <a:t>OpenLayers</a:t>
            </a:r>
          </a:p>
          <a:p>
            <a:r>
              <a:rPr lang="nb-NO" smtClean="0"/>
              <a:t>Varnish</a:t>
            </a:r>
            <a:endParaRPr lang="nb-NO" dirty="0"/>
          </a:p>
          <a:p>
            <a:r>
              <a:rPr lang="nb-NO" dirty="0"/>
              <a:t>SOLR</a:t>
            </a:r>
          </a:p>
          <a:p>
            <a:r>
              <a:rPr lang="nb-NO" dirty="0" err="1" smtClean="0"/>
              <a:t>Geotools</a:t>
            </a:r>
            <a:endParaRPr lang="nb-NO" dirty="0" smtClean="0"/>
          </a:p>
          <a:p>
            <a:r>
              <a:rPr lang="nb-NO" smtClean="0"/>
              <a:t>Proj4(js)</a:t>
            </a:r>
            <a:endParaRPr lang="nb-NO" dirty="0" smtClean="0"/>
          </a:p>
          <a:p>
            <a:r>
              <a:rPr lang="nb-NO" smtClean="0"/>
              <a:t>Postgresql og PostGIS</a:t>
            </a:r>
            <a:endParaRPr lang="nb-NO" dirty="0"/>
          </a:p>
          <a:p>
            <a:r>
              <a:rPr lang="nb-NO" dirty="0" err="1" smtClean="0"/>
              <a:t>jQuery</a:t>
            </a:r>
            <a:endParaRPr lang="nb-NO" dirty="0" smtClean="0"/>
          </a:p>
          <a:p>
            <a:r>
              <a:rPr lang="nb-NO" dirty="0" smtClean="0"/>
              <a:t>YUI </a:t>
            </a:r>
            <a:r>
              <a:rPr lang="nb-NO" dirty="0" err="1" smtClean="0"/>
              <a:t>compressor</a:t>
            </a:r>
            <a:endParaRPr lang="nb-NO" dirty="0" smtClean="0"/>
          </a:p>
          <a:p>
            <a:r>
              <a:rPr lang="nb-NO" err="1" smtClean="0"/>
              <a:t>Yammer</a:t>
            </a:r>
            <a:r>
              <a:rPr lang="nb-NO" smtClean="0"/>
              <a:t> metrics</a:t>
            </a:r>
          </a:p>
          <a:p>
            <a:r>
              <a:rPr lang="nb-NO" smtClean="0"/>
              <a:t>GRASS</a:t>
            </a:r>
            <a:endParaRPr lang="nb-NO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nb-NO"/>
              <a:t>OpenStreetMap</a:t>
            </a:r>
          </a:p>
          <a:p>
            <a:r>
              <a:rPr lang="nb-NO"/>
              <a:t>Geonames</a:t>
            </a:r>
          </a:p>
          <a:p>
            <a:r>
              <a:rPr lang="nb-NO"/>
              <a:t>Kartverket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77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Kart på mobil-app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 err="1"/>
              <a:t>MyVR</a:t>
            </a:r>
            <a:r>
              <a:rPr lang="nb-NO" dirty="0"/>
              <a:t> SDK </a:t>
            </a:r>
            <a:r>
              <a:rPr lang="nb-NO"/>
              <a:t>med </a:t>
            </a:r>
            <a:r>
              <a:rPr lang="nb-NO" smtClean="0"/>
              <a:t>3D-støtte (2012)</a:t>
            </a:r>
            <a:endParaRPr lang="nb-NO" dirty="0"/>
          </a:p>
          <a:p>
            <a:r>
              <a:rPr lang="nb-NO" smtClean="0"/>
              <a:t>Mapbox (2013 iOS)</a:t>
            </a:r>
            <a:endParaRPr lang="nb-NO" dirty="0" smtClean="0"/>
          </a:p>
          <a:p>
            <a:r>
              <a:rPr lang="nb-NO" err="1" smtClean="0"/>
              <a:t>iOS</a:t>
            </a:r>
            <a:r>
              <a:rPr lang="nb-NO" smtClean="0"/>
              <a:t> SDK (2014 iOS)</a:t>
            </a:r>
            <a:endParaRPr lang="nb-NO" dirty="0" smtClean="0"/>
          </a:p>
          <a:p>
            <a:endParaRPr lang="nb-NO" dirty="0" smtClean="0"/>
          </a:p>
          <a:p>
            <a:r>
              <a:rPr lang="nb-NO" err="1" smtClean="0"/>
              <a:t>Android</a:t>
            </a:r>
            <a:r>
              <a:rPr lang="nb-NO" smtClean="0"/>
              <a:t> SDK (2013 Android)</a:t>
            </a:r>
          </a:p>
          <a:p>
            <a:endParaRPr lang="nb-NO"/>
          </a:p>
          <a:p>
            <a:r>
              <a:rPr lang="nb-NO" smtClean="0">
                <a:hlinkClick r:id="rId2"/>
              </a:rPr>
              <a:t>http://kart.finn.no</a:t>
            </a:r>
            <a:r>
              <a:rPr lang="nb-NO" smtClean="0"/>
              <a:t> skal fungere på moderne telefoner som iOS, Android og brukbart på Windows Phone</a:t>
            </a:r>
            <a:r>
              <a:rPr lang="nb-NO" smtClean="0"/>
              <a:t>.</a:t>
            </a:r>
          </a:p>
          <a:p>
            <a:endParaRPr lang="nb-NO" smtClean="0"/>
          </a:p>
          <a:p>
            <a:r>
              <a:rPr lang="nb-NO" smtClean="0"/>
              <a:t>HD/retina tiles (2014)</a:t>
            </a:r>
            <a:endParaRPr lang="nb-NO" smtClean="0"/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852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Tydelige trender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97767"/>
            <a:ext cx="5430253" cy="4328397"/>
          </a:xfrm>
        </p:spPr>
        <p:txBody>
          <a:bodyPr>
            <a:normAutofit/>
          </a:bodyPr>
          <a:lstStyle/>
          <a:p>
            <a:r>
              <a:rPr lang="en-GB" smtClean="0"/>
              <a:t>Leaflet eller OpenLayers 3?</a:t>
            </a:r>
          </a:p>
          <a:p>
            <a:endParaRPr lang="en-GB" smtClean="0"/>
          </a:p>
          <a:p>
            <a:r>
              <a:rPr lang="en-GB" smtClean="0"/>
              <a:t>Nokia Here – WebGL 3D</a:t>
            </a:r>
          </a:p>
          <a:p>
            <a:r>
              <a:rPr lang="en-GB" smtClean="0"/>
              <a:t>Google Maps 2014 (WebGL)</a:t>
            </a:r>
          </a:p>
          <a:p>
            <a:r>
              <a:rPr lang="en-GB" smtClean="0"/>
              <a:t>Vektor - generelt</a:t>
            </a:r>
          </a:p>
          <a:p>
            <a:endParaRPr lang="en-GB" smtClean="0"/>
          </a:p>
          <a:p>
            <a:r>
              <a:rPr lang="en-GB" smtClean="0"/>
              <a:t>Lokasjon!</a:t>
            </a:r>
          </a:p>
          <a:p>
            <a:pPr lvl="1"/>
            <a:r>
              <a:rPr lang="en-GB" smtClean="0"/>
              <a:t>Zillow</a:t>
            </a:r>
          </a:p>
          <a:p>
            <a:pPr lvl="1"/>
            <a:r>
              <a:rPr lang="en-GB" smtClean="0"/>
              <a:t>Trulia</a:t>
            </a:r>
          </a:p>
          <a:p>
            <a:pPr lvl="1"/>
            <a:r>
              <a:rPr lang="en-GB" smtClean="0"/>
              <a:t>AirBnB</a:t>
            </a:r>
          </a:p>
          <a:p>
            <a:pPr lvl="1"/>
            <a:endParaRPr lang="en-GB"/>
          </a:p>
        </p:txBody>
      </p:sp>
      <p:pic>
        <p:nvPicPr>
          <p:cNvPr id="5" name="Picture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5" b="15335"/>
          <a:stretch>
            <a:fillRect/>
          </a:stretch>
        </p:blipFill>
        <p:spPr>
          <a:xfrm>
            <a:off x="3815682" y="3961965"/>
            <a:ext cx="5111750" cy="2658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294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Ordliste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 smtClean="0"/>
              <a:t>ad / </a:t>
            </a:r>
            <a:r>
              <a:rPr lang="en-GB" sz="3200" dirty="0" err="1" smtClean="0"/>
              <a:t>annonse</a:t>
            </a:r>
            <a:r>
              <a:rPr lang="en-GB" sz="3200" dirty="0" smtClean="0"/>
              <a:t> /</a:t>
            </a:r>
            <a:r>
              <a:rPr lang="en-GB" sz="3200" dirty="0"/>
              <a:t> </a:t>
            </a:r>
            <a:r>
              <a:rPr lang="en-GB" sz="3200" dirty="0" err="1" smtClean="0"/>
              <a:t>objekt</a:t>
            </a:r>
            <a:endParaRPr lang="en-GB" sz="3200" dirty="0" smtClean="0"/>
          </a:p>
          <a:p>
            <a:pPr marL="0" indent="0">
              <a:buNone/>
            </a:pPr>
            <a:endParaRPr lang="en-GB" sz="3200" dirty="0" smtClean="0"/>
          </a:p>
          <a:p>
            <a:pPr>
              <a:buFont typeface="Symbol" panose="05050102010706020507" pitchFamily="18" charset="2"/>
              <a:buChar char="Þ"/>
            </a:pPr>
            <a:r>
              <a:rPr lang="en-GB" sz="3200" smtClean="0"/>
              <a:t>rubrikkannonse</a:t>
            </a:r>
          </a:p>
          <a:p>
            <a:pPr>
              <a:buFont typeface="Symbol" panose="05050102010706020507" pitchFamily="18" charset="2"/>
              <a:buChar char="Þ"/>
            </a:pPr>
            <a:endParaRPr lang="en-GB" sz="3200"/>
          </a:p>
          <a:p>
            <a:pPr marL="0" indent="0">
              <a:buNone/>
            </a:pPr>
            <a:r>
              <a:rPr lang="en-GB" sz="1600" smtClean="0"/>
              <a:t>merkevare/banner-reklame er noe annet</a:t>
            </a:r>
            <a:endParaRPr lang="en-GB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" t="5033" r="19325" b="19325"/>
          <a:stretch/>
        </p:blipFill>
        <p:spPr>
          <a:xfrm>
            <a:off x="4609852" y="1003593"/>
            <a:ext cx="3890682" cy="5187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58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1" y="459152"/>
            <a:ext cx="6745703" cy="1162051"/>
          </a:xfrm>
        </p:spPr>
        <p:txBody>
          <a:bodyPr>
            <a:normAutofit/>
          </a:bodyPr>
          <a:lstStyle/>
          <a:p>
            <a:r>
              <a:rPr lang="en-GB" sz="2800" smtClean="0"/>
              <a:t>Takk for oppmerksomheten!</a:t>
            </a:r>
            <a:endParaRPr lang="en-GB" sz="2800" dirty="0"/>
          </a:p>
        </p:txBody>
      </p:sp>
      <p:pic>
        <p:nvPicPr>
          <p:cNvPr id="10242" name="Picture 2" descr="http://kreativtforum.no/media/uploads/public/0/288/37088-42f55-featur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1854" y="3014133"/>
            <a:ext cx="6021880" cy="3386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457202" y="1621202"/>
            <a:ext cx="5604931" cy="1900932"/>
          </a:xfrm>
        </p:spPr>
        <p:txBody>
          <a:bodyPr/>
          <a:lstStyle/>
          <a:p>
            <a:endParaRPr lang="en-GB" b="1" i="1" dirty="0" smtClean="0"/>
          </a:p>
          <a:p>
            <a:r>
              <a:rPr lang="en-GB" dirty="0" smtClean="0"/>
              <a:t>Henning Spjelkavik, FINN.no</a:t>
            </a:r>
          </a:p>
          <a:p>
            <a:r>
              <a:rPr lang="en-GB" dirty="0">
                <a:hlinkClick r:id="rId3"/>
              </a:rPr>
              <a:t>henning.spjelkavik@finn.no</a:t>
            </a:r>
            <a:endParaRPr lang="en-GB" dirty="0"/>
          </a:p>
          <a:p>
            <a:r>
              <a:rPr lang="en-GB" dirty="0" smtClean="0"/>
              <a:t>Twitter: @</a:t>
            </a:r>
            <a:r>
              <a:rPr lang="en-GB" dirty="0" err="1" smtClean="0"/>
              <a:t>spjelkavik</a:t>
            </a:r>
            <a:endParaRPr lang="en-GB" dirty="0" smtClean="0"/>
          </a:p>
          <a:p>
            <a:r>
              <a:rPr lang="en-GB" dirty="0" smtClean="0"/>
              <a:t>LinkedIn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43467" y="4318000"/>
            <a:ext cx="1744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smtClean="0"/>
              <a:t>Q?</a:t>
            </a:r>
            <a:endParaRPr lang="en-GB" sz="7200" b="1"/>
          </a:p>
        </p:txBody>
      </p:sp>
    </p:spTree>
    <p:extLst>
      <p:ext uri="{BB962C8B-B14F-4D97-AF65-F5344CB8AC3E}">
        <p14:creationId xmlns:p14="http://schemas.microsoft.com/office/powerpoint/2010/main" val="149422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/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mtClean="0"/>
              <a:t>Dagens funksjonalitet på tradisjonell (stor) skjerm</a:t>
            </a:r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2" descr="http://i1.sndcdn.com/avatars-000020492405-lqoqlz-t500x500.jpg?435a7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1" b="24001"/>
          <a:stretch>
            <a:fillRect/>
          </a:stretch>
        </p:blipFill>
        <p:spPr bwMode="auto">
          <a:xfrm>
            <a:off x="535669" y="685800"/>
            <a:ext cx="8065137" cy="419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40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FINN.no – Demo 1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7767"/>
            <a:ext cx="8229600" cy="2967273"/>
          </a:xfrm>
        </p:spPr>
        <p:txBody>
          <a:bodyPr>
            <a:normAutofit/>
          </a:bodyPr>
          <a:lstStyle/>
          <a:p>
            <a:r>
              <a:rPr lang="en-GB" sz="2000" dirty="0" smtClean="0"/>
              <a:t>finn.no/</a:t>
            </a:r>
            <a:r>
              <a:rPr lang="en-GB" sz="2000" dirty="0" err="1" smtClean="0"/>
              <a:t>eiendom</a:t>
            </a:r>
            <a:endParaRPr lang="en-GB" sz="2000" dirty="0" smtClean="0"/>
          </a:p>
          <a:p>
            <a:r>
              <a:rPr lang="en-GB" sz="2000" dirty="0" err="1" smtClean="0"/>
              <a:t>objektside</a:t>
            </a:r>
            <a:endParaRPr lang="en-GB" sz="2000" dirty="0" smtClean="0"/>
          </a:p>
          <a:p>
            <a:r>
              <a:rPr lang="en-GB" sz="2000" dirty="0" err="1" smtClean="0"/>
              <a:t>Ruter</a:t>
            </a:r>
            <a:r>
              <a:rPr lang="en-GB" sz="2000" dirty="0" smtClean="0"/>
              <a:t> </a:t>
            </a:r>
            <a:r>
              <a:rPr lang="en-GB" sz="2000" dirty="0" err="1" smtClean="0"/>
              <a:t>integrasjon</a:t>
            </a:r>
            <a:r>
              <a:rPr lang="en-GB" sz="2000" dirty="0" smtClean="0"/>
              <a:t> &amp; </a:t>
            </a:r>
            <a:r>
              <a:rPr lang="en-GB" sz="2000" dirty="0" err="1" smtClean="0"/>
              <a:t>RiksTV</a:t>
            </a:r>
            <a:r>
              <a:rPr lang="en-GB" sz="2000" dirty="0" smtClean="0"/>
              <a:t> – ca 1% CTR</a:t>
            </a:r>
          </a:p>
          <a:p>
            <a:r>
              <a:rPr lang="en-GB" sz="2000" smtClean="0"/>
              <a:t>level 21 – detaljer i orto og vektor</a:t>
            </a:r>
          </a:p>
          <a:p>
            <a:r>
              <a:rPr lang="en-GB" sz="1400" smtClean="0">
                <a:hlinkClick r:id="rId3"/>
              </a:rPr>
              <a:t>http</a:t>
            </a:r>
            <a:r>
              <a:rPr lang="en-GB" sz="1400" dirty="0">
                <a:hlinkClick r:id="rId3"/>
              </a:rPr>
              <a:t>://</a:t>
            </a:r>
            <a:r>
              <a:rPr lang="en-GB" sz="1400" dirty="0" smtClean="0">
                <a:hlinkClick r:id="rId3"/>
              </a:rPr>
              <a:t>www.finn.no/finn/realestate/homes/object?finnkode=49126328</a:t>
            </a:r>
            <a:endParaRPr lang="en-GB" sz="1400" dirty="0" smtClean="0"/>
          </a:p>
          <a:p>
            <a:r>
              <a:rPr lang="en-GB" sz="1400" dirty="0">
                <a:hlinkClick r:id="rId4"/>
              </a:rPr>
              <a:t>http://</a:t>
            </a:r>
            <a:r>
              <a:rPr lang="en-GB" sz="1400" dirty="0" smtClean="0">
                <a:hlinkClick r:id="rId4"/>
              </a:rPr>
              <a:t>www.finn.no/finn/realestate/leisure/sale/object?finnkode=49054190</a:t>
            </a:r>
            <a:endParaRPr lang="en-GB" sz="1400" dirty="0" smtClean="0"/>
          </a:p>
          <a:p>
            <a:endParaRPr lang="en-GB" sz="1400" dirty="0"/>
          </a:p>
          <a:p>
            <a:endParaRPr lang="en-GB" sz="1400" dirty="0" smtClean="0"/>
          </a:p>
          <a:p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20069" r="16667"/>
          <a:stretch/>
        </p:blipFill>
        <p:spPr>
          <a:xfrm>
            <a:off x="4511040" y="4694596"/>
            <a:ext cx="3220720" cy="1853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t="20208" r="19000"/>
          <a:stretch/>
        </p:blipFill>
        <p:spPr>
          <a:xfrm>
            <a:off x="795556" y="4694596"/>
            <a:ext cx="3085563" cy="1823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719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Objektside-Rikstv-Ruter.mp4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972" y="502375"/>
            <a:ext cx="7930055" cy="5592258"/>
          </a:xfrm>
        </p:spPr>
      </p:pic>
    </p:spTree>
    <p:extLst>
      <p:ext uri="{BB962C8B-B14F-4D97-AF65-F5344CB8AC3E}">
        <p14:creationId xmlns:p14="http://schemas.microsoft.com/office/powerpoint/2010/main" val="106829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FINN.no – Demo 1b</a:t>
            </a:r>
            <a:br>
              <a:rPr lang="en-GB" dirty="0" smtClean="0"/>
            </a:br>
            <a:r>
              <a:rPr lang="en-GB" dirty="0" err="1" smtClean="0"/>
              <a:t>Kombinasjoner</a:t>
            </a:r>
            <a:r>
              <a:rPr lang="en-GB" dirty="0" smtClean="0"/>
              <a:t> </a:t>
            </a:r>
            <a:r>
              <a:rPr lang="en-GB" dirty="0" err="1" smtClean="0"/>
              <a:t>av</a:t>
            </a:r>
            <a:r>
              <a:rPr lang="en-GB" dirty="0" smtClean="0"/>
              <a:t> </a:t>
            </a:r>
            <a:r>
              <a:rPr lang="en-GB" dirty="0" err="1" smtClean="0"/>
              <a:t>kartdata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smtClean="0"/>
              <a:t>OpenStreetMap and Google</a:t>
            </a:r>
          </a:p>
          <a:p>
            <a:pPr lvl="2"/>
            <a:r>
              <a:rPr lang="en-GB" sz="1400">
                <a:hlinkClick r:id="rId2"/>
              </a:rPr>
              <a:t>http://www.finn.no/finn/realestate/abroad/homes/object?finnkode=48985664</a:t>
            </a:r>
            <a:endParaRPr lang="en-GB" sz="1400"/>
          </a:p>
          <a:p>
            <a:endParaRPr lang="en-GB" sz="1400" smtClean="0"/>
          </a:p>
          <a:p>
            <a:endParaRPr lang="en-GB" sz="1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47" y="2843237"/>
            <a:ext cx="4468906" cy="328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8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Finn-demo1b-1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2850.4768" end="4183.891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459231"/>
            <a:ext cx="8229600" cy="6172201"/>
          </a:xfrm>
        </p:spPr>
      </p:pic>
    </p:spTree>
    <p:extLst>
      <p:ext uri="{BB962C8B-B14F-4D97-AF65-F5344CB8AC3E}">
        <p14:creationId xmlns:p14="http://schemas.microsoft.com/office/powerpoint/2010/main" val="92851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NNmal_16-9">
  <a:themeElements>
    <a:clrScheme name="Egendefinert 1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000066"/>
      </a:accent1>
      <a:accent2>
        <a:srgbClr val="0099FF"/>
      </a:accent2>
      <a:accent3>
        <a:srgbClr val="669933"/>
      </a:accent3>
      <a:accent4>
        <a:srgbClr val="666666"/>
      </a:accent4>
      <a:accent5>
        <a:srgbClr val="7864C8"/>
      </a:accent5>
      <a:accent6>
        <a:srgbClr val="8C00E6"/>
      </a:accent6>
      <a:hlink>
        <a:srgbClr val="0B559D"/>
      </a:hlink>
      <a:folHlink>
        <a:srgbClr val="0B559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1076</TotalTime>
  <Words>1379</Words>
  <Application>Microsoft Office PowerPoint</Application>
  <PresentationFormat>On-screen Show (4:3)</PresentationFormat>
  <Paragraphs>291</Paragraphs>
  <Slides>40</Slides>
  <Notes>23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Courier New</vt:lpstr>
      <vt:lpstr>Symbol</vt:lpstr>
      <vt:lpstr>Wingdings</vt:lpstr>
      <vt:lpstr>FINNmal_16-9</vt:lpstr>
      <vt:lpstr>Kart på FINN.no – fra CGI-script til slippy map – og videre mot vektor?</vt:lpstr>
      <vt:lpstr>Historien om en “En ledende norsk karttjeneste” 1.halvår 2014 – flere unike brukere enn det er innbyggere</vt:lpstr>
      <vt:lpstr>FINN.no</vt:lpstr>
      <vt:lpstr>Ordliste</vt:lpstr>
      <vt:lpstr>Dagens funksjonalitet på tradisjonell (stor) skjerm</vt:lpstr>
      <vt:lpstr>FINN.no – Demo 1</vt:lpstr>
      <vt:lpstr>PowerPoint Presentation</vt:lpstr>
      <vt:lpstr>FINN.no – Demo 1b Kombinasjoner av kartdata</vt:lpstr>
      <vt:lpstr>PowerPoint Presentation</vt:lpstr>
      <vt:lpstr>PowerPoint Presentation</vt:lpstr>
      <vt:lpstr>FINN.no – Demo 2</vt:lpstr>
      <vt:lpstr>PowerPoint Presentation</vt:lpstr>
      <vt:lpstr>FINN.no – Demo 3</vt:lpstr>
      <vt:lpstr>PowerPoint Presentation</vt:lpstr>
      <vt:lpstr>Historie</vt:lpstr>
      <vt:lpstr>Skissen – ca 1999/2000</vt:lpstr>
      <vt:lpstr>Kart på www.finn.no</vt:lpstr>
      <vt:lpstr>Kart på www.finn.no og mobil</vt:lpstr>
      <vt:lpstr>State of the art 2003</vt:lpstr>
      <vt:lpstr>Designforslag 2006</vt:lpstr>
      <vt:lpstr>Kart i utlandet, 2006</vt:lpstr>
      <vt:lpstr>Annonser i kart, 2006</vt:lpstr>
      <vt:lpstr>State of the art - 2004</vt:lpstr>
      <vt:lpstr>Slippy map</vt:lpstr>
      <vt:lpstr>FINN.no – Målsetninger – Kart 2006/2007-</vt:lpstr>
      <vt:lpstr>Krav til kartmotor</vt:lpstr>
      <vt:lpstr>Hvordan søke etter et punkt –  Spatial Algorithms</vt:lpstr>
      <vt:lpstr>PowerPoint Presentation</vt:lpstr>
      <vt:lpstr>PowerPoint Presentation</vt:lpstr>
      <vt:lpstr>PowerPoint Presentation</vt:lpstr>
      <vt:lpstr>FINN.no – Kart – Søkemotor</vt:lpstr>
      <vt:lpstr>PowerPoint Presentation</vt:lpstr>
      <vt:lpstr>Clustering</vt:lpstr>
      <vt:lpstr>Hurtig</vt:lpstr>
      <vt:lpstr>Hvordan vise?</vt:lpstr>
      <vt:lpstr>PowerPoint Presentation</vt:lpstr>
      <vt:lpstr>Open Source</vt:lpstr>
      <vt:lpstr>Kart på mobil-app</vt:lpstr>
      <vt:lpstr>Tydelige trender</vt:lpstr>
      <vt:lpstr>Takk for oppmerksomheten!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Maps and Classifieds at FINN.no</dc:title>
  <dc:creator>Henning Spjelkavik</dc:creator>
  <cp:lastModifiedBy>Henning Spjelkavik</cp:lastModifiedBy>
  <cp:revision>129</cp:revision>
  <dcterms:created xsi:type="dcterms:W3CDTF">2014-06-10T20:44:35Z</dcterms:created>
  <dcterms:modified xsi:type="dcterms:W3CDTF">2014-09-17T07:39:25Z</dcterms:modified>
</cp:coreProperties>
</file>